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704" r:id="rId2"/>
    <p:sldMasterId id="2147483728" r:id="rId3"/>
  </p:sldMasterIdLst>
  <p:notesMasterIdLst>
    <p:notesMasterId r:id="rId24"/>
  </p:notesMasterIdLst>
  <p:sldIdLst>
    <p:sldId id="256" r:id="rId4"/>
    <p:sldId id="285" r:id="rId5"/>
    <p:sldId id="308" r:id="rId6"/>
    <p:sldId id="294" r:id="rId7"/>
    <p:sldId id="301" r:id="rId8"/>
    <p:sldId id="293" r:id="rId9"/>
    <p:sldId id="289" r:id="rId10"/>
    <p:sldId id="290" r:id="rId11"/>
    <p:sldId id="291" r:id="rId12"/>
    <p:sldId id="292" r:id="rId13"/>
    <p:sldId id="274" r:id="rId14"/>
    <p:sldId id="275" r:id="rId15"/>
    <p:sldId id="302" r:id="rId16"/>
    <p:sldId id="303" r:id="rId17"/>
    <p:sldId id="304" r:id="rId18"/>
    <p:sldId id="297" r:id="rId19"/>
    <p:sldId id="277" r:id="rId20"/>
    <p:sldId id="306" r:id="rId21"/>
    <p:sldId id="276" r:id="rId22"/>
    <p:sldId id="282" r:id="rId23"/>
  </p:sldIdLst>
  <p:sldSz cx="9144000" cy="6858000" type="screen4x3"/>
  <p:notesSz cx="6858000" cy="9144000"/>
  <p:defaultTextStyle>
    <a:defPPr>
      <a:defRPr lang="ja-JP"/>
    </a:defPPr>
    <a:lvl1pPr algn="l" rtl="0" fontAlgn="base">
      <a:spcBef>
        <a:spcPct val="0"/>
      </a:spcBef>
      <a:spcAft>
        <a:spcPct val="0"/>
      </a:spcAft>
      <a:defRPr kumimoji="1" sz="2400" i="1" kern="1200">
        <a:solidFill>
          <a:srgbClr val="336600"/>
        </a:solidFill>
        <a:latin typeface="Arial" charset="0"/>
        <a:ea typeface="ＭＳ Ｐゴシック" pitchFamily="50" charset="-128"/>
        <a:cs typeface="+mn-cs"/>
      </a:defRPr>
    </a:lvl1pPr>
    <a:lvl2pPr marL="457200" algn="l" rtl="0" fontAlgn="base">
      <a:spcBef>
        <a:spcPct val="0"/>
      </a:spcBef>
      <a:spcAft>
        <a:spcPct val="0"/>
      </a:spcAft>
      <a:defRPr kumimoji="1" sz="2400" i="1" kern="1200">
        <a:solidFill>
          <a:srgbClr val="336600"/>
        </a:solidFill>
        <a:latin typeface="Arial" charset="0"/>
        <a:ea typeface="ＭＳ Ｐゴシック" pitchFamily="50" charset="-128"/>
        <a:cs typeface="+mn-cs"/>
      </a:defRPr>
    </a:lvl2pPr>
    <a:lvl3pPr marL="914400" algn="l" rtl="0" fontAlgn="base">
      <a:spcBef>
        <a:spcPct val="0"/>
      </a:spcBef>
      <a:spcAft>
        <a:spcPct val="0"/>
      </a:spcAft>
      <a:defRPr kumimoji="1" sz="2400" i="1" kern="1200">
        <a:solidFill>
          <a:srgbClr val="336600"/>
        </a:solidFill>
        <a:latin typeface="Arial" charset="0"/>
        <a:ea typeface="ＭＳ Ｐゴシック" pitchFamily="50" charset="-128"/>
        <a:cs typeface="+mn-cs"/>
      </a:defRPr>
    </a:lvl3pPr>
    <a:lvl4pPr marL="1371600" algn="l" rtl="0" fontAlgn="base">
      <a:spcBef>
        <a:spcPct val="0"/>
      </a:spcBef>
      <a:spcAft>
        <a:spcPct val="0"/>
      </a:spcAft>
      <a:defRPr kumimoji="1" sz="2400" i="1" kern="1200">
        <a:solidFill>
          <a:srgbClr val="336600"/>
        </a:solidFill>
        <a:latin typeface="Arial" charset="0"/>
        <a:ea typeface="ＭＳ Ｐゴシック" pitchFamily="50" charset="-128"/>
        <a:cs typeface="+mn-cs"/>
      </a:defRPr>
    </a:lvl4pPr>
    <a:lvl5pPr marL="1828800" algn="l" rtl="0" fontAlgn="base">
      <a:spcBef>
        <a:spcPct val="0"/>
      </a:spcBef>
      <a:spcAft>
        <a:spcPct val="0"/>
      </a:spcAft>
      <a:defRPr kumimoji="1" sz="2400" i="1" kern="1200">
        <a:solidFill>
          <a:srgbClr val="336600"/>
        </a:solidFill>
        <a:latin typeface="Arial" charset="0"/>
        <a:ea typeface="ＭＳ Ｐゴシック" pitchFamily="50" charset="-128"/>
        <a:cs typeface="+mn-cs"/>
      </a:defRPr>
    </a:lvl5pPr>
    <a:lvl6pPr marL="2286000" algn="l" defTabSz="914400" rtl="0" eaLnBrk="1" latinLnBrk="0" hangingPunct="1">
      <a:defRPr kumimoji="1" sz="2400" i="1" kern="1200">
        <a:solidFill>
          <a:srgbClr val="336600"/>
        </a:solidFill>
        <a:latin typeface="Arial" charset="0"/>
        <a:ea typeface="ＭＳ Ｐゴシック" pitchFamily="50" charset="-128"/>
        <a:cs typeface="+mn-cs"/>
      </a:defRPr>
    </a:lvl6pPr>
    <a:lvl7pPr marL="2743200" algn="l" defTabSz="914400" rtl="0" eaLnBrk="1" latinLnBrk="0" hangingPunct="1">
      <a:defRPr kumimoji="1" sz="2400" i="1" kern="1200">
        <a:solidFill>
          <a:srgbClr val="336600"/>
        </a:solidFill>
        <a:latin typeface="Arial" charset="0"/>
        <a:ea typeface="ＭＳ Ｐゴシック" pitchFamily="50" charset="-128"/>
        <a:cs typeface="+mn-cs"/>
      </a:defRPr>
    </a:lvl7pPr>
    <a:lvl8pPr marL="3200400" algn="l" defTabSz="914400" rtl="0" eaLnBrk="1" latinLnBrk="0" hangingPunct="1">
      <a:defRPr kumimoji="1" sz="2400" i="1" kern="1200">
        <a:solidFill>
          <a:srgbClr val="336600"/>
        </a:solidFill>
        <a:latin typeface="Arial" charset="0"/>
        <a:ea typeface="ＭＳ Ｐゴシック" pitchFamily="50" charset="-128"/>
        <a:cs typeface="+mn-cs"/>
      </a:defRPr>
    </a:lvl8pPr>
    <a:lvl9pPr marL="3657600" algn="l" defTabSz="914400" rtl="0" eaLnBrk="1" latinLnBrk="0" hangingPunct="1">
      <a:defRPr kumimoji="1" sz="2400" i="1" kern="1200">
        <a:solidFill>
          <a:srgbClr val="336600"/>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CC"/>
    <a:srgbClr val="336600"/>
    <a:srgbClr val="DCE383"/>
    <a:srgbClr val="660066"/>
    <a:srgbClr val="CC66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9" autoAdjust="0"/>
    <p:restoredTop sz="64796" autoAdjust="0"/>
  </p:normalViewPr>
  <p:slideViewPr>
    <p:cSldViewPr>
      <p:cViewPr varScale="1">
        <p:scale>
          <a:sx n="49" d="100"/>
          <a:sy n="49" d="100"/>
        </p:scale>
        <p:origin x="-178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0">
                <a:solidFill>
                  <a:schemeClr val="tx1"/>
                </a:solidFill>
              </a:defRPr>
            </a:lvl1pPr>
          </a:lstStyle>
          <a:p>
            <a:pPr>
              <a:defRPr/>
            </a:pPr>
            <a:endParaRPr lang="en-US" altLang="ja-JP"/>
          </a:p>
        </p:txBody>
      </p:sp>
      <p:sp>
        <p:nvSpPr>
          <p:cNvPr id="1095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i="0">
                <a:solidFill>
                  <a:schemeClr val="tx1"/>
                </a:solidFill>
              </a:defRPr>
            </a:lvl1pPr>
          </a:lstStyle>
          <a:p>
            <a:pPr>
              <a:defRPr/>
            </a:pPr>
            <a:endParaRPr lang="en-US" altLang="ja-JP"/>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95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ja-JP" noProof="0" smtClean="0"/>
              <a:t>Click to edit Master text styles</a:t>
            </a:r>
          </a:p>
          <a:p>
            <a:pPr lvl="1"/>
            <a:r>
              <a:rPr lang="en-US" altLang="ja-JP" noProof="0" smtClean="0"/>
              <a:t>Second level</a:t>
            </a:r>
          </a:p>
          <a:p>
            <a:pPr lvl="2"/>
            <a:r>
              <a:rPr lang="en-US" altLang="ja-JP" noProof="0" smtClean="0"/>
              <a:t>Third level</a:t>
            </a:r>
          </a:p>
          <a:p>
            <a:pPr lvl="3"/>
            <a:r>
              <a:rPr lang="en-US" altLang="ja-JP" noProof="0" smtClean="0"/>
              <a:t>Fourth level</a:t>
            </a:r>
          </a:p>
          <a:p>
            <a:pPr lvl="4"/>
            <a:r>
              <a:rPr lang="en-US" altLang="ja-JP" noProof="0" smtClean="0"/>
              <a:t>Fifth level</a:t>
            </a:r>
          </a:p>
        </p:txBody>
      </p:sp>
      <p:sp>
        <p:nvSpPr>
          <p:cNvPr id="1095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i="0">
                <a:solidFill>
                  <a:schemeClr val="tx1"/>
                </a:solidFill>
              </a:defRPr>
            </a:lvl1pPr>
          </a:lstStyle>
          <a:p>
            <a:pPr>
              <a:defRPr/>
            </a:pPr>
            <a:endParaRPr lang="en-US" altLang="ja-JP"/>
          </a:p>
        </p:txBody>
      </p:sp>
      <p:sp>
        <p:nvSpPr>
          <p:cNvPr id="1095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i="0">
                <a:solidFill>
                  <a:schemeClr val="tx1"/>
                </a:solidFill>
              </a:defRPr>
            </a:lvl1pPr>
          </a:lstStyle>
          <a:p>
            <a:pPr>
              <a:defRPr/>
            </a:pPr>
            <a:fld id="{E73FFCAE-D440-4B4F-A250-FC1C8147277B}" type="slidenum">
              <a:rPr lang="en-US" altLang="ja-JP"/>
              <a:pPr>
                <a:defRPr/>
              </a:pPr>
              <a:t>‹#›</a:t>
            </a:fld>
            <a:endParaRPr lang="en-US" altLang="ja-JP"/>
          </a:p>
        </p:txBody>
      </p:sp>
    </p:spTree>
    <p:extLst>
      <p:ext uri="{BB962C8B-B14F-4D97-AF65-F5344CB8AC3E}">
        <p14:creationId xmlns:p14="http://schemas.microsoft.com/office/powerpoint/2010/main" val="2841157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effectLst/>
                <a:latin typeface="Arial" charset="0"/>
                <a:ea typeface="ＭＳ Ｐ明朝" pitchFamily="18" charset="-128"/>
                <a:cs typeface="+mn-cs"/>
              </a:rPr>
              <a:t>Good morning, and my deepest thanks to all of you</a:t>
            </a:r>
            <a:r>
              <a:rPr kumimoji="1" lang="en-US" sz="1200" kern="1200" baseline="0" dirty="0" smtClean="0">
                <a:solidFill>
                  <a:schemeClr val="tx1"/>
                </a:solidFill>
                <a:effectLst/>
                <a:latin typeface="Arial" charset="0"/>
                <a:ea typeface="ＭＳ Ｐ明朝" pitchFamily="18" charset="-128"/>
                <a:cs typeface="+mn-cs"/>
              </a:rPr>
              <a:t> who have made it here for this early morning meeting.</a:t>
            </a:r>
          </a:p>
          <a:p>
            <a:endParaRPr kumimoji="1" lang="en-US" sz="1200" kern="1200" baseline="0" dirty="0" smtClean="0">
              <a:solidFill>
                <a:schemeClr val="tx1"/>
              </a:solidFill>
              <a:effectLst/>
              <a:latin typeface="Arial" charset="0"/>
              <a:ea typeface="ＭＳ Ｐ明朝" pitchFamily="18" charset="-128"/>
              <a:cs typeface="+mn-cs"/>
            </a:endParaRPr>
          </a:p>
          <a:p>
            <a:r>
              <a:rPr kumimoji="1" lang="en-US" sz="1200" kern="1200" baseline="0" dirty="0" smtClean="0">
                <a:solidFill>
                  <a:schemeClr val="tx1"/>
                </a:solidFill>
                <a:effectLst/>
                <a:latin typeface="Arial" charset="0"/>
                <a:ea typeface="ＭＳ Ｐ明朝" pitchFamily="18" charset="-128"/>
                <a:cs typeface="+mn-cs"/>
              </a:rPr>
              <a:t>First, I would like to mention that i</a:t>
            </a:r>
            <a:r>
              <a:rPr kumimoji="1" lang="en-US" sz="1200" kern="1200" dirty="0" smtClean="0">
                <a:solidFill>
                  <a:schemeClr val="tx1"/>
                </a:solidFill>
                <a:effectLst/>
                <a:latin typeface="Arial" charset="0"/>
                <a:ea typeface="ＭＳ Ｐ明朝" pitchFamily="18" charset="-128"/>
                <a:cs typeface="+mn-cs"/>
              </a:rPr>
              <a:t>n the 15-odd years now that I've been making presentations on this project, this is the first conference or symposium</a:t>
            </a:r>
            <a:r>
              <a:rPr kumimoji="1" lang="en-US" sz="1200" kern="1200" baseline="0" dirty="0" smtClean="0">
                <a:solidFill>
                  <a:schemeClr val="tx1"/>
                </a:solidFill>
                <a:effectLst/>
                <a:latin typeface="Arial" charset="0"/>
                <a:ea typeface="ＭＳ Ｐ明朝" pitchFamily="18" charset="-128"/>
                <a:cs typeface="+mn-cs"/>
              </a:rPr>
              <a:t> where there was another project of this genre on the program: That is, a collaborative scholarly effort toward the creation of an online reference service that attempts to provide exhaustive coverage of a specific field. I am speaking here of yesterday’s presentation on </a:t>
            </a:r>
            <a:r>
              <a:rPr kumimoji="1" lang="en-US" sz="1200" kern="1200" dirty="0" smtClean="0">
                <a:solidFill>
                  <a:schemeClr val="tx1"/>
                </a:solidFill>
                <a:effectLst/>
                <a:latin typeface="Arial" charset="0"/>
                <a:ea typeface="ＭＳ Ｐ明朝" pitchFamily="18" charset="-128"/>
                <a:cs typeface="+mn-cs"/>
              </a:rPr>
              <a:t>the extremely promising Encyclopedia of Egyptology. Thus, I am delighted to know of at least one more work that begins to fill the vast space between published-for-profit online reference works, and Wikipedia-like free-for-alls (in every sense of that expression) -- that is online reference works built and maintained through the collaboration of academic specialists in a given field, whose primary purpose is the dissemination of rigorously accurate, responsible, properly accredited information, that does not have financial profit as a major goal.</a:t>
            </a:r>
          </a:p>
          <a:p>
            <a:r>
              <a:rPr kumimoji="1" lang="en-US" sz="1200" kern="1200" dirty="0" smtClean="0">
                <a:solidFill>
                  <a:schemeClr val="tx1"/>
                </a:solidFill>
                <a:effectLst/>
                <a:latin typeface="Arial" charset="0"/>
                <a:ea typeface="ＭＳ Ｐ明朝" pitchFamily="18" charset="-128"/>
                <a:cs typeface="+mn-cs"/>
              </a:rPr>
              <a:t> </a:t>
            </a:r>
          </a:p>
          <a:p>
            <a:r>
              <a:rPr kumimoji="1" lang="en-US" sz="1200" kern="1200" dirty="0" smtClean="0">
                <a:solidFill>
                  <a:schemeClr val="tx1"/>
                </a:solidFill>
                <a:effectLst/>
                <a:latin typeface="Arial" charset="0"/>
                <a:ea typeface="ＭＳ Ｐ明朝" pitchFamily="18" charset="-128"/>
                <a:cs typeface="+mn-cs"/>
              </a:rPr>
              <a:t>After yesterday’s presentation I also</a:t>
            </a:r>
            <a:r>
              <a:rPr kumimoji="1" lang="en-US" sz="1200" kern="1200" baseline="0" dirty="0" smtClean="0">
                <a:solidFill>
                  <a:schemeClr val="tx1"/>
                </a:solidFill>
                <a:effectLst/>
                <a:latin typeface="Arial" charset="0"/>
                <a:ea typeface="ＭＳ Ｐ明朝" pitchFamily="18" charset="-128"/>
                <a:cs typeface="+mn-cs"/>
              </a:rPr>
              <a:t> realized that I</a:t>
            </a:r>
            <a:r>
              <a:rPr kumimoji="1" lang="en-US" sz="1200" kern="1200" dirty="0" smtClean="0">
                <a:solidFill>
                  <a:schemeClr val="tx1"/>
                </a:solidFill>
                <a:effectLst/>
                <a:latin typeface="Arial" charset="0"/>
                <a:ea typeface="ＭＳ Ｐ明朝" pitchFamily="18" charset="-128"/>
                <a:cs typeface="+mn-cs"/>
              </a:rPr>
              <a:t> should point out that the word Dictionary as being used here today is a translation of an East Asian concept called Jiten, which in</a:t>
            </a:r>
            <a:r>
              <a:rPr kumimoji="1" lang="en-US" sz="1200" kern="1200" baseline="0" dirty="0" smtClean="0">
                <a:solidFill>
                  <a:schemeClr val="tx1"/>
                </a:solidFill>
                <a:effectLst/>
                <a:latin typeface="Arial" charset="0"/>
                <a:ea typeface="ＭＳ Ｐ明朝" pitchFamily="18" charset="-128"/>
                <a:cs typeface="+mn-cs"/>
              </a:rPr>
              <a:t> Western terms might be described as a sort of hybrid dictionary and encyclopedia, as our dictionary is has numerous long articles contained within</a:t>
            </a:r>
            <a:r>
              <a:rPr kumimoji="1" lang="en-US" sz="1200" kern="1200" dirty="0" smtClean="0">
                <a:solidFill>
                  <a:schemeClr val="tx1"/>
                </a:solidFill>
                <a:effectLst/>
                <a:latin typeface="Arial" charset="0"/>
                <a:ea typeface="ＭＳ Ｐ明朝" pitchFamily="18" charset="-128"/>
                <a:cs typeface="+mn-cs"/>
              </a:rPr>
              <a:t>.</a:t>
            </a:r>
            <a:endParaRPr lang="en-US" dirty="0" smtClean="0"/>
          </a:p>
          <a:p>
            <a:endParaRPr lang="en-US" dirty="0" smtClean="0"/>
          </a:p>
          <a:p>
            <a:r>
              <a:rPr lang="en-US" dirty="0" smtClean="0"/>
              <a:t>In today’s presentation,</a:t>
            </a:r>
            <a:r>
              <a:rPr lang="en-US" baseline="0" dirty="0" smtClean="0"/>
              <a:t> I don’t intend to go too deeply into the technical aspects of the project, which, being an XML based database running on Perl and XSL are not especially distinctive (although we are quite proud of the elegant and transparent simplicity of its functions). Instead, I’d like to talk about the management strategies that we’ve developed mostly through trial and error that have led the project to its predominant status in its field today, and which seem capable of ensuring continued steady growth into the foreseeable future.</a:t>
            </a:r>
            <a:endParaRPr lang="en-US" dirty="0"/>
          </a:p>
        </p:txBody>
      </p:sp>
      <p:sp>
        <p:nvSpPr>
          <p:cNvPr id="4" name="Slide Number Placeholder 3"/>
          <p:cNvSpPr>
            <a:spLocks noGrp="1"/>
          </p:cNvSpPr>
          <p:nvPr>
            <p:ph type="sldNum" sz="quarter" idx="10"/>
          </p:nvPr>
        </p:nvSpPr>
        <p:spPr/>
        <p:txBody>
          <a:bodyPr/>
          <a:lstStyle/>
          <a:p>
            <a:pPr>
              <a:defRPr/>
            </a:pPr>
            <a:fld id="{E73FFCAE-D440-4B4F-A250-FC1C8147277B}" type="slidenum">
              <a:rPr lang="en-US" altLang="ja-JP" smtClean="0"/>
              <a:pPr>
                <a:defRPr/>
              </a:pPr>
              <a:t>1</a:t>
            </a:fld>
            <a:endParaRPr lang="en-US" altLang="ja-JP"/>
          </a:p>
        </p:txBody>
      </p:sp>
    </p:spTree>
    <p:extLst>
      <p:ext uri="{BB962C8B-B14F-4D97-AF65-F5344CB8AC3E}">
        <p14:creationId xmlns:p14="http://schemas.microsoft.com/office/powerpoint/2010/main" val="2371599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73FFCAE-D440-4B4F-A250-FC1C8147277B}" type="slidenum">
              <a:rPr lang="en-US" altLang="ja-JP" smtClean="0"/>
              <a:pPr>
                <a:defRPr/>
              </a:pPr>
              <a:t>10</a:t>
            </a:fld>
            <a:endParaRPr lang="en-US" altLang="ja-JP"/>
          </a:p>
        </p:txBody>
      </p:sp>
    </p:spTree>
    <p:extLst>
      <p:ext uri="{BB962C8B-B14F-4D97-AF65-F5344CB8AC3E}">
        <p14:creationId xmlns:p14="http://schemas.microsoft.com/office/powerpoint/2010/main" val="3999782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73FFCAE-D440-4B4F-A250-FC1C8147277B}" type="slidenum">
              <a:rPr lang="en-US" altLang="ja-JP" smtClean="0"/>
              <a:pPr>
                <a:defRPr/>
              </a:pPr>
              <a:t>11</a:t>
            </a:fld>
            <a:endParaRPr lang="en-US" altLang="ja-JP"/>
          </a:p>
        </p:txBody>
      </p:sp>
    </p:spTree>
    <p:extLst>
      <p:ext uri="{BB962C8B-B14F-4D97-AF65-F5344CB8AC3E}">
        <p14:creationId xmlns:p14="http://schemas.microsoft.com/office/powerpoint/2010/main" val="1681348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73FFCAE-D440-4B4F-A250-FC1C8147277B}" type="slidenum">
              <a:rPr lang="en-US" altLang="ja-JP" smtClean="0"/>
              <a:pPr>
                <a:defRPr/>
              </a:pPr>
              <a:t>12</a:t>
            </a:fld>
            <a:endParaRPr lang="en-US" altLang="ja-JP"/>
          </a:p>
        </p:txBody>
      </p:sp>
    </p:spTree>
    <p:extLst>
      <p:ext uri="{BB962C8B-B14F-4D97-AF65-F5344CB8AC3E}">
        <p14:creationId xmlns:p14="http://schemas.microsoft.com/office/powerpoint/2010/main" val="539794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73FFCAE-D440-4B4F-A250-FC1C8147277B}" type="slidenum">
              <a:rPr lang="en-US" altLang="ja-JP" smtClean="0"/>
              <a:pPr>
                <a:defRPr/>
              </a:pPr>
              <a:t>13</a:t>
            </a:fld>
            <a:endParaRPr lang="en-US" altLang="ja-JP"/>
          </a:p>
        </p:txBody>
      </p:sp>
    </p:spTree>
    <p:extLst>
      <p:ext uri="{BB962C8B-B14F-4D97-AF65-F5344CB8AC3E}">
        <p14:creationId xmlns:p14="http://schemas.microsoft.com/office/powerpoint/2010/main" val="3101822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kumimoji="1" sz="2400" i="1">
                <a:solidFill>
                  <a:srgbClr val="336600"/>
                </a:solidFill>
                <a:latin typeface="Arial" charset="0"/>
                <a:ea typeface="ＭＳ Ｐゴシック" pitchFamily="50" charset="-128"/>
              </a:defRPr>
            </a:lvl1pPr>
            <a:lvl2pPr marL="742950" indent="-285750" eaLnBrk="0" hangingPunct="0">
              <a:defRPr kumimoji="1" sz="2400" i="1">
                <a:solidFill>
                  <a:srgbClr val="336600"/>
                </a:solidFill>
                <a:latin typeface="Arial" charset="0"/>
                <a:ea typeface="ＭＳ Ｐゴシック" pitchFamily="50" charset="-128"/>
              </a:defRPr>
            </a:lvl2pPr>
            <a:lvl3pPr marL="1143000" indent="-228600" eaLnBrk="0" hangingPunct="0">
              <a:defRPr kumimoji="1" sz="2400" i="1">
                <a:solidFill>
                  <a:srgbClr val="336600"/>
                </a:solidFill>
                <a:latin typeface="Arial" charset="0"/>
                <a:ea typeface="ＭＳ Ｐゴシック" pitchFamily="50" charset="-128"/>
              </a:defRPr>
            </a:lvl3pPr>
            <a:lvl4pPr marL="1600200" indent="-228600" eaLnBrk="0" hangingPunct="0">
              <a:defRPr kumimoji="1" sz="2400" i="1">
                <a:solidFill>
                  <a:srgbClr val="336600"/>
                </a:solidFill>
                <a:latin typeface="Arial" charset="0"/>
                <a:ea typeface="ＭＳ Ｐゴシック" pitchFamily="50" charset="-128"/>
              </a:defRPr>
            </a:lvl4pPr>
            <a:lvl5pPr marL="2057400" indent="-228600" eaLnBrk="0" hangingPunct="0">
              <a:defRPr kumimoji="1" sz="2400" i="1">
                <a:solidFill>
                  <a:srgbClr val="336600"/>
                </a:solidFill>
                <a:latin typeface="Arial" charset="0"/>
                <a:ea typeface="ＭＳ Ｐゴシック" pitchFamily="50" charset="-128"/>
              </a:defRPr>
            </a:lvl5pPr>
            <a:lvl6pPr marL="2514600" indent="-228600" eaLnBrk="0" fontAlgn="base" hangingPunct="0">
              <a:spcBef>
                <a:spcPct val="0"/>
              </a:spcBef>
              <a:spcAft>
                <a:spcPct val="0"/>
              </a:spcAft>
              <a:defRPr kumimoji="1" sz="2400" i="1">
                <a:solidFill>
                  <a:srgbClr val="336600"/>
                </a:solidFill>
                <a:latin typeface="Arial" charset="0"/>
                <a:ea typeface="ＭＳ Ｐゴシック" pitchFamily="50" charset="-128"/>
              </a:defRPr>
            </a:lvl6pPr>
            <a:lvl7pPr marL="2971800" indent="-228600" eaLnBrk="0" fontAlgn="base" hangingPunct="0">
              <a:spcBef>
                <a:spcPct val="0"/>
              </a:spcBef>
              <a:spcAft>
                <a:spcPct val="0"/>
              </a:spcAft>
              <a:defRPr kumimoji="1" sz="2400" i="1">
                <a:solidFill>
                  <a:srgbClr val="336600"/>
                </a:solidFill>
                <a:latin typeface="Arial" charset="0"/>
                <a:ea typeface="ＭＳ Ｐゴシック" pitchFamily="50" charset="-128"/>
              </a:defRPr>
            </a:lvl7pPr>
            <a:lvl8pPr marL="3429000" indent="-228600" eaLnBrk="0" fontAlgn="base" hangingPunct="0">
              <a:spcBef>
                <a:spcPct val="0"/>
              </a:spcBef>
              <a:spcAft>
                <a:spcPct val="0"/>
              </a:spcAft>
              <a:defRPr kumimoji="1" sz="2400" i="1">
                <a:solidFill>
                  <a:srgbClr val="336600"/>
                </a:solidFill>
                <a:latin typeface="Arial" charset="0"/>
                <a:ea typeface="ＭＳ Ｐゴシック" pitchFamily="50" charset="-128"/>
              </a:defRPr>
            </a:lvl8pPr>
            <a:lvl9pPr marL="3886200" indent="-228600" eaLnBrk="0" fontAlgn="base" hangingPunct="0">
              <a:spcBef>
                <a:spcPct val="0"/>
              </a:spcBef>
              <a:spcAft>
                <a:spcPct val="0"/>
              </a:spcAft>
              <a:defRPr kumimoji="1" sz="2400" i="1">
                <a:solidFill>
                  <a:srgbClr val="336600"/>
                </a:solidFill>
                <a:latin typeface="Arial" charset="0"/>
                <a:ea typeface="ＭＳ Ｐゴシック" pitchFamily="50" charset="-128"/>
              </a:defRPr>
            </a:lvl9pPr>
          </a:lstStyle>
          <a:p>
            <a:pPr eaLnBrk="1" hangingPunct="1"/>
            <a:fld id="{565531A7-7D85-4274-A8A0-0EEF4CB9C508}" type="slidenum">
              <a:rPr lang="en-US" altLang="ja-JP" sz="1200" i="0" smtClean="0">
                <a:solidFill>
                  <a:srgbClr val="000000"/>
                </a:solidFill>
              </a:rPr>
              <a:pPr eaLnBrk="1" hangingPunct="1"/>
              <a:t>14</a:t>
            </a:fld>
            <a:endParaRPr lang="en-US" altLang="ja-JP" sz="1200" i="0" smtClean="0">
              <a:solidFill>
                <a:srgbClr val="000000"/>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kumimoji="1" sz="2400" i="1">
                <a:solidFill>
                  <a:srgbClr val="336600"/>
                </a:solidFill>
                <a:latin typeface="Arial" charset="0"/>
                <a:ea typeface="ＭＳ Ｐゴシック" pitchFamily="50" charset="-128"/>
              </a:defRPr>
            </a:lvl1pPr>
            <a:lvl2pPr marL="742950" indent="-285750" eaLnBrk="0" hangingPunct="0">
              <a:defRPr kumimoji="1" sz="2400" i="1">
                <a:solidFill>
                  <a:srgbClr val="336600"/>
                </a:solidFill>
                <a:latin typeface="Arial" charset="0"/>
                <a:ea typeface="ＭＳ Ｐゴシック" pitchFamily="50" charset="-128"/>
              </a:defRPr>
            </a:lvl2pPr>
            <a:lvl3pPr marL="1143000" indent="-228600" eaLnBrk="0" hangingPunct="0">
              <a:defRPr kumimoji="1" sz="2400" i="1">
                <a:solidFill>
                  <a:srgbClr val="336600"/>
                </a:solidFill>
                <a:latin typeface="Arial" charset="0"/>
                <a:ea typeface="ＭＳ Ｐゴシック" pitchFamily="50" charset="-128"/>
              </a:defRPr>
            </a:lvl3pPr>
            <a:lvl4pPr marL="1600200" indent="-228600" eaLnBrk="0" hangingPunct="0">
              <a:defRPr kumimoji="1" sz="2400" i="1">
                <a:solidFill>
                  <a:srgbClr val="336600"/>
                </a:solidFill>
                <a:latin typeface="Arial" charset="0"/>
                <a:ea typeface="ＭＳ Ｐゴシック" pitchFamily="50" charset="-128"/>
              </a:defRPr>
            </a:lvl4pPr>
            <a:lvl5pPr marL="2057400" indent="-228600" eaLnBrk="0" hangingPunct="0">
              <a:defRPr kumimoji="1" sz="2400" i="1">
                <a:solidFill>
                  <a:srgbClr val="336600"/>
                </a:solidFill>
                <a:latin typeface="Arial" charset="0"/>
                <a:ea typeface="ＭＳ Ｐゴシック" pitchFamily="50" charset="-128"/>
              </a:defRPr>
            </a:lvl5pPr>
            <a:lvl6pPr marL="2514600" indent="-228600" eaLnBrk="0" fontAlgn="base" hangingPunct="0">
              <a:spcBef>
                <a:spcPct val="0"/>
              </a:spcBef>
              <a:spcAft>
                <a:spcPct val="0"/>
              </a:spcAft>
              <a:defRPr kumimoji="1" sz="2400" i="1">
                <a:solidFill>
                  <a:srgbClr val="336600"/>
                </a:solidFill>
                <a:latin typeface="Arial" charset="0"/>
                <a:ea typeface="ＭＳ Ｐゴシック" pitchFamily="50" charset="-128"/>
              </a:defRPr>
            </a:lvl6pPr>
            <a:lvl7pPr marL="2971800" indent="-228600" eaLnBrk="0" fontAlgn="base" hangingPunct="0">
              <a:spcBef>
                <a:spcPct val="0"/>
              </a:spcBef>
              <a:spcAft>
                <a:spcPct val="0"/>
              </a:spcAft>
              <a:defRPr kumimoji="1" sz="2400" i="1">
                <a:solidFill>
                  <a:srgbClr val="336600"/>
                </a:solidFill>
                <a:latin typeface="Arial" charset="0"/>
                <a:ea typeface="ＭＳ Ｐゴシック" pitchFamily="50" charset="-128"/>
              </a:defRPr>
            </a:lvl7pPr>
            <a:lvl8pPr marL="3429000" indent="-228600" eaLnBrk="0" fontAlgn="base" hangingPunct="0">
              <a:spcBef>
                <a:spcPct val="0"/>
              </a:spcBef>
              <a:spcAft>
                <a:spcPct val="0"/>
              </a:spcAft>
              <a:defRPr kumimoji="1" sz="2400" i="1">
                <a:solidFill>
                  <a:srgbClr val="336600"/>
                </a:solidFill>
                <a:latin typeface="Arial" charset="0"/>
                <a:ea typeface="ＭＳ Ｐゴシック" pitchFamily="50" charset="-128"/>
              </a:defRPr>
            </a:lvl8pPr>
            <a:lvl9pPr marL="3886200" indent="-228600" eaLnBrk="0" fontAlgn="base" hangingPunct="0">
              <a:spcBef>
                <a:spcPct val="0"/>
              </a:spcBef>
              <a:spcAft>
                <a:spcPct val="0"/>
              </a:spcAft>
              <a:defRPr kumimoji="1" sz="2400" i="1">
                <a:solidFill>
                  <a:srgbClr val="336600"/>
                </a:solidFill>
                <a:latin typeface="Arial" charset="0"/>
                <a:ea typeface="ＭＳ Ｐゴシック" pitchFamily="50" charset="-128"/>
              </a:defRPr>
            </a:lvl9pPr>
          </a:lstStyle>
          <a:p>
            <a:pPr eaLnBrk="1" hangingPunct="1"/>
            <a:fld id="{17A69BE1-1DB3-4683-978D-BD2AAE43D452}" type="slidenum">
              <a:rPr lang="en-US" altLang="ja-JP" sz="1200" i="0" smtClean="0">
                <a:solidFill>
                  <a:srgbClr val="000000"/>
                </a:solidFill>
              </a:rPr>
              <a:pPr eaLnBrk="1" hangingPunct="1"/>
              <a:t>15</a:t>
            </a:fld>
            <a:endParaRPr lang="en-US" altLang="ja-JP" sz="1200" i="0" smtClean="0">
              <a:solidFill>
                <a:srgbClr val="000000"/>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kumimoji="1" sz="2400" i="1">
                <a:solidFill>
                  <a:srgbClr val="336600"/>
                </a:solidFill>
                <a:latin typeface="Arial" charset="0"/>
                <a:ea typeface="ＭＳ Ｐゴシック" pitchFamily="50" charset="-128"/>
              </a:defRPr>
            </a:lvl1pPr>
            <a:lvl2pPr marL="742950" indent="-285750" eaLnBrk="0" hangingPunct="0">
              <a:defRPr kumimoji="1" sz="2400" i="1">
                <a:solidFill>
                  <a:srgbClr val="336600"/>
                </a:solidFill>
                <a:latin typeface="Arial" charset="0"/>
                <a:ea typeface="ＭＳ Ｐゴシック" pitchFamily="50" charset="-128"/>
              </a:defRPr>
            </a:lvl2pPr>
            <a:lvl3pPr marL="1143000" indent="-228600" eaLnBrk="0" hangingPunct="0">
              <a:defRPr kumimoji="1" sz="2400" i="1">
                <a:solidFill>
                  <a:srgbClr val="336600"/>
                </a:solidFill>
                <a:latin typeface="Arial" charset="0"/>
                <a:ea typeface="ＭＳ Ｐゴシック" pitchFamily="50" charset="-128"/>
              </a:defRPr>
            </a:lvl3pPr>
            <a:lvl4pPr marL="1600200" indent="-228600" eaLnBrk="0" hangingPunct="0">
              <a:defRPr kumimoji="1" sz="2400" i="1">
                <a:solidFill>
                  <a:srgbClr val="336600"/>
                </a:solidFill>
                <a:latin typeface="Arial" charset="0"/>
                <a:ea typeface="ＭＳ Ｐゴシック" pitchFamily="50" charset="-128"/>
              </a:defRPr>
            </a:lvl4pPr>
            <a:lvl5pPr marL="2057400" indent="-228600" eaLnBrk="0" hangingPunct="0">
              <a:defRPr kumimoji="1" sz="2400" i="1">
                <a:solidFill>
                  <a:srgbClr val="336600"/>
                </a:solidFill>
                <a:latin typeface="Arial" charset="0"/>
                <a:ea typeface="ＭＳ Ｐゴシック" pitchFamily="50" charset="-128"/>
              </a:defRPr>
            </a:lvl5pPr>
            <a:lvl6pPr marL="2514600" indent="-228600" eaLnBrk="0" fontAlgn="base" hangingPunct="0">
              <a:spcBef>
                <a:spcPct val="0"/>
              </a:spcBef>
              <a:spcAft>
                <a:spcPct val="0"/>
              </a:spcAft>
              <a:defRPr kumimoji="1" sz="2400" i="1">
                <a:solidFill>
                  <a:srgbClr val="336600"/>
                </a:solidFill>
                <a:latin typeface="Arial" charset="0"/>
                <a:ea typeface="ＭＳ Ｐゴシック" pitchFamily="50" charset="-128"/>
              </a:defRPr>
            </a:lvl6pPr>
            <a:lvl7pPr marL="2971800" indent="-228600" eaLnBrk="0" fontAlgn="base" hangingPunct="0">
              <a:spcBef>
                <a:spcPct val="0"/>
              </a:spcBef>
              <a:spcAft>
                <a:spcPct val="0"/>
              </a:spcAft>
              <a:defRPr kumimoji="1" sz="2400" i="1">
                <a:solidFill>
                  <a:srgbClr val="336600"/>
                </a:solidFill>
                <a:latin typeface="Arial" charset="0"/>
                <a:ea typeface="ＭＳ Ｐゴシック" pitchFamily="50" charset="-128"/>
              </a:defRPr>
            </a:lvl7pPr>
            <a:lvl8pPr marL="3429000" indent="-228600" eaLnBrk="0" fontAlgn="base" hangingPunct="0">
              <a:spcBef>
                <a:spcPct val="0"/>
              </a:spcBef>
              <a:spcAft>
                <a:spcPct val="0"/>
              </a:spcAft>
              <a:defRPr kumimoji="1" sz="2400" i="1">
                <a:solidFill>
                  <a:srgbClr val="336600"/>
                </a:solidFill>
                <a:latin typeface="Arial" charset="0"/>
                <a:ea typeface="ＭＳ Ｐゴシック" pitchFamily="50" charset="-128"/>
              </a:defRPr>
            </a:lvl8pPr>
            <a:lvl9pPr marL="3886200" indent="-228600" eaLnBrk="0" fontAlgn="base" hangingPunct="0">
              <a:spcBef>
                <a:spcPct val="0"/>
              </a:spcBef>
              <a:spcAft>
                <a:spcPct val="0"/>
              </a:spcAft>
              <a:defRPr kumimoji="1" sz="2400" i="1">
                <a:solidFill>
                  <a:srgbClr val="336600"/>
                </a:solidFill>
                <a:latin typeface="Arial" charset="0"/>
                <a:ea typeface="ＭＳ Ｐゴシック" pitchFamily="50" charset="-128"/>
              </a:defRPr>
            </a:lvl9pPr>
          </a:lstStyle>
          <a:p>
            <a:pPr eaLnBrk="1" hangingPunct="1"/>
            <a:fld id="{E7EE617F-0187-4A59-9DF9-FE7CA9DDC23D}" type="slidenum">
              <a:rPr lang="en-US" altLang="ja-JP" sz="1200" i="0" smtClean="0">
                <a:solidFill>
                  <a:schemeClr val="tx1"/>
                </a:solidFill>
              </a:rPr>
              <a:pPr eaLnBrk="1" hangingPunct="1"/>
              <a:t>16</a:t>
            </a:fld>
            <a:endParaRPr lang="en-US" altLang="ja-JP" sz="1200" i="0" smtClean="0">
              <a:solidFill>
                <a:schemeClr val="tx1"/>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73FFCAE-D440-4B4F-A250-FC1C8147277B}" type="slidenum">
              <a:rPr lang="en-US" altLang="ja-JP" smtClean="0"/>
              <a:pPr>
                <a:defRPr/>
              </a:pPr>
              <a:t>17</a:t>
            </a:fld>
            <a:endParaRPr lang="en-US" altLang="ja-JP"/>
          </a:p>
        </p:txBody>
      </p:sp>
    </p:spTree>
    <p:extLst>
      <p:ext uri="{BB962C8B-B14F-4D97-AF65-F5344CB8AC3E}">
        <p14:creationId xmlns:p14="http://schemas.microsoft.com/office/powerpoint/2010/main" val="3749136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a:ln/>
        </p:spPr>
      </p:sp>
      <p:sp>
        <p:nvSpPr>
          <p:cNvPr id="54275"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mtClean="0"/>
              <a:t>Next, if the user selects a portion of the text with his or her mouse, a list of terms within that text that are contained in the DDB, or in a larger master index is generated on the left.</a:t>
            </a:r>
          </a:p>
          <a:p>
            <a:pPr eaLnBrk="1" hangingPunct="1"/>
            <a:endParaRPr lang="en-US" altLang="ja-JP" smtClean="0"/>
          </a:p>
          <a:p>
            <a:pPr eaLnBrk="1" hangingPunct="1"/>
            <a:r>
              <a:rPr lang="en-US" altLang="ja-JP" smtClean="0"/>
              <a:t>If you click on one of these terms, you can go directly to its entry in the DDB.</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73FFCAE-D440-4B4F-A250-FC1C8147277B}" type="slidenum">
              <a:rPr lang="en-US" altLang="ja-JP" smtClean="0"/>
              <a:pPr>
                <a:defRPr/>
              </a:pPr>
              <a:t>19</a:t>
            </a:fld>
            <a:endParaRPr lang="en-US" altLang="ja-JP"/>
          </a:p>
        </p:txBody>
      </p:sp>
    </p:spTree>
    <p:extLst>
      <p:ext uri="{BB962C8B-B14F-4D97-AF65-F5344CB8AC3E}">
        <p14:creationId xmlns:p14="http://schemas.microsoft.com/office/powerpoint/2010/main" val="3057249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kumimoji="1" sz="2400" i="1">
                <a:solidFill>
                  <a:srgbClr val="336600"/>
                </a:solidFill>
                <a:latin typeface="Arial" charset="0"/>
                <a:ea typeface="ＭＳ Ｐゴシック" pitchFamily="50" charset="-128"/>
              </a:defRPr>
            </a:lvl1pPr>
            <a:lvl2pPr marL="742950" indent="-285750" eaLnBrk="0" hangingPunct="0">
              <a:defRPr kumimoji="1" sz="2400" i="1">
                <a:solidFill>
                  <a:srgbClr val="336600"/>
                </a:solidFill>
                <a:latin typeface="Arial" charset="0"/>
                <a:ea typeface="ＭＳ Ｐゴシック" pitchFamily="50" charset="-128"/>
              </a:defRPr>
            </a:lvl2pPr>
            <a:lvl3pPr marL="1143000" indent="-228600" eaLnBrk="0" hangingPunct="0">
              <a:defRPr kumimoji="1" sz="2400" i="1">
                <a:solidFill>
                  <a:srgbClr val="336600"/>
                </a:solidFill>
                <a:latin typeface="Arial" charset="0"/>
                <a:ea typeface="ＭＳ Ｐゴシック" pitchFamily="50" charset="-128"/>
              </a:defRPr>
            </a:lvl3pPr>
            <a:lvl4pPr marL="1600200" indent="-228600" eaLnBrk="0" hangingPunct="0">
              <a:defRPr kumimoji="1" sz="2400" i="1">
                <a:solidFill>
                  <a:srgbClr val="336600"/>
                </a:solidFill>
                <a:latin typeface="Arial" charset="0"/>
                <a:ea typeface="ＭＳ Ｐゴシック" pitchFamily="50" charset="-128"/>
              </a:defRPr>
            </a:lvl4pPr>
            <a:lvl5pPr marL="2057400" indent="-228600" eaLnBrk="0" hangingPunct="0">
              <a:defRPr kumimoji="1" sz="2400" i="1">
                <a:solidFill>
                  <a:srgbClr val="336600"/>
                </a:solidFill>
                <a:latin typeface="Arial" charset="0"/>
                <a:ea typeface="ＭＳ Ｐゴシック" pitchFamily="50" charset="-128"/>
              </a:defRPr>
            </a:lvl5pPr>
            <a:lvl6pPr marL="2514600" indent="-228600" eaLnBrk="0" fontAlgn="base" hangingPunct="0">
              <a:spcBef>
                <a:spcPct val="0"/>
              </a:spcBef>
              <a:spcAft>
                <a:spcPct val="0"/>
              </a:spcAft>
              <a:defRPr kumimoji="1" sz="2400" i="1">
                <a:solidFill>
                  <a:srgbClr val="336600"/>
                </a:solidFill>
                <a:latin typeface="Arial" charset="0"/>
                <a:ea typeface="ＭＳ Ｐゴシック" pitchFamily="50" charset="-128"/>
              </a:defRPr>
            </a:lvl6pPr>
            <a:lvl7pPr marL="2971800" indent="-228600" eaLnBrk="0" fontAlgn="base" hangingPunct="0">
              <a:spcBef>
                <a:spcPct val="0"/>
              </a:spcBef>
              <a:spcAft>
                <a:spcPct val="0"/>
              </a:spcAft>
              <a:defRPr kumimoji="1" sz="2400" i="1">
                <a:solidFill>
                  <a:srgbClr val="336600"/>
                </a:solidFill>
                <a:latin typeface="Arial" charset="0"/>
                <a:ea typeface="ＭＳ Ｐゴシック" pitchFamily="50" charset="-128"/>
              </a:defRPr>
            </a:lvl7pPr>
            <a:lvl8pPr marL="3429000" indent="-228600" eaLnBrk="0" fontAlgn="base" hangingPunct="0">
              <a:spcBef>
                <a:spcPct val="0"/>
              </a:spcBef>
              <a:spcAft>
                <a:spcPct val="0"/>
              </a:spcAft>
              <a:defRPr kumimoji="1" sz="2400" i="1">
                <a:solidFill>
                  <a:srgbClr val="336600"/>
                </a:solidFill>
                <a:latin typeface="Arial" charset="0"/>
                <a:ea typeface="ＭＳ Ｐゴシック" pitchFamily="50" charset="-128"/>
              </a:defRPr>
            </a:lvl8pPr>
            <a:lvl9pPr marL="3886200" indent="-228600" eaLnBrk="0" fontAlgn="base" hangingPunct="0">
              <a:spcBef>
                <a:spcPct val="0"/>
              </a:spcBef>
              <a:spcAft>
                <a:spcPct val="0"/>
              </a:spcAft>
              <a:defRPr kumimoji="1" sz="2400" i="1">
                <a:solidFill>
                  <a:srgbClr val="336600"/>
                </a:solidFill>
                <a:latin typeface="Arial" charset="0"/>
                <a:ea typeface="ＭＳ Ｐゴシック" pitchFamily="50" charset="-128"/>
              </a:defRPr>
            </a:lvl9pPr>
          </a:lstStyle>
          <a:p>
            <a:pPr eaLnBrk="1" hangingPunct="1"/>
            <a:fld id="{96FA56CF-E338-4831-8593-E6A86D54FBFC}" type="slidenum">
              <a:rPr lang="en-US" altLang="ja-JP" sz="1200" i="0" smtClean="0">
                <a:solidFill>
                  <a:schemeClr val="tx1"/>
                </a:solidFill>
              </a:rPr>
              <a:pPr eaLnBrk="1" hangingPunct="1"/>
              <a:t>2</a:t>
            </a:fld>
            <a:endParaRPr lang="en-US" altLang="ja-JP" sz="1200" i="0" smtClean="0">
              <a:solidFill>
                <a:schemeClr val="tx1"/>
              </a:solidFill>
            </a:endParaRPr>
          </a:p>
        </p:txBody>
      </p:sp>
      <p:sp>
        <p:nvSpPr>
          <p:cNvPr id="43011" name="Rectangle 2"/>
          <p:cNvSpPr>
            <a:spLocks noGrp="1" noRot="1" noChangeAspect="1" noTextEdit="1"/>
          </p:cNvSpPr>
          <p:nvPr>
            <p:ph type="sldImg"/>
          </p:nvPr>
        </p:nvSpPr>
        <p:spPr>
          <a:ln/>
        </p:spPr>
      </p:sp>
      <p:sp>
        <p:nvSpPr>
          <p:cNvPr id="43012"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dirty="0" smtClean="0">
                <a:latin typeface="Times New Roman" pitchFamily="18" charset="0"/>
              </a:rPr>
              <a:t>While from one perspective, many users of digital resources may be impressed by the development of new tools, from another perspective, one might say that the academy has been both ignorant and negligent regarding the role that it should be playing in providing</a:t>
            </a:r>
            <a:r>
              <a:rPr lang="en-US" altLang="ja-JP" baseline="0" dirty="0" smtClean="0">
                <a:latin typeface="Times New Roman" pitchFamily="18" charset="0"/>
              </a:rPr>
              <a:t> online knowledge</a:t>
            </a:r>
            <a:r>
              <a:rPr lang="en-US" altLang="ja-JP" dirty="0" smtClean="0">
                <a:latin typeface="Times New Roman" pitchFamily="18" charset="0"/>
              </a:rPr>
              <a:t>, having unintentionally turned the responsibility for the handling of the world’s humanistic knowledge over to Google, Wikipedia, and various other</a:t>
            </a:r>
            <a:r>
              <a:rPr lang="en-US" altLang="ja-JP" baseline="0" dirty="0" smtClean="0">
                <a:latin typeface="Times New Roman" pitchFamily="18" charset="0"/>
              </a:rPr>
              <a:t> non-scholarly organization</a:t>
            </a:r>
            <a:r>
              <a:rPr lang="en-US" altLang="ja-JP" dirty="0" smtClean="0">
                <a:latin typeface="Times New Roman" pitchFamily="18" charset="0"/>
              </a:rPr>
              <a:t>. {Next</a:t>
            </a:r>
            <a:r>
              <a:rPr lang="en-US" altLang="ja-JP" baseline="0" dirty="0" smtClean="0">
                <a:latin typeface="Times New Roman" pitchFamily="18" charset="0"/>
              </a:rPr>
              <a:t> slide</a:t>
            </a:r>
            <a:r>
              <a:rPr lang="en-US" altLang="ja-JP" dirty="0" smtClean="0">
                <a:latin typeface="Times New Roman" pitchFamily="18" charset="0"/>
              </a:rPr>
              <a:t>} This situation is being sharply criticized by some leaders in the field of Digital scholarship, including people such as Joe </a:t>
            </a:r>
            <a:r>
              <a:rPr lang="en-US" altLang="ja-JP" dirty="0" err="1" smtClean="0">
                <a:latin typeface="Times New Roman" pitchFamily="18" charset="0"/>
              </a:rPr>
              <a:t>Raben</a:t>
            </a:r>
            <a:r>
              <a:rPr lang="en-US" altLang="ja-JP" dirty="0" smtClean="0">
                <a:latin typeface="Times New Roman" pitchFamily="18" charset="0"/>
              </a:rPr>
              <a:t>, who focused on this negligence in his keynote lecture at DH 2010 last year.</a:t>
            </a:r>
          </a:p>
          <a:p>
            <a:pPr eaLnBrk="1" hangingPunct="1"/>
            <a:endParaRPr lang="en-US" altLang="ja-JP"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73FFCAE-D440-4B4F-A250-FC1C8147277B}" type="slidenum">
              <a:rPr lang="en-US" altLang="ja-JP" smtClean="0"/>
              <a:pPr>
                <a:defRPr/>
              </a:pPr>
              <a:t>20</a:t>
            </a:fld>
            <a:endParaRPr lang="en-US" altLang="ja-JP"/>
          </a:p>
        </p:txBody>
      </p:sp>
    </p:spTree>
    <p:extLst>
      <p:ext uri="{BB962C8B-B14F-4D97-AF65-F5344CB8AC3E}">
        <p14:creationId xmlns:p14="http://schemas.microsoft.com/office/powerpoint/2010/main" val="16756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kumimoji="1" sz="2400" i="1">
                <a:solidFill>
                  <a:srgbClr val="336600"/>
                </a:solidFill>
                <a:latin typeface="Arial" charset="0"/>
                <a:ea typeface="ＭＳ Ｐゴシック" pitchFamily="50" charset="-128"/>
              </a:defRPr>
            </a:lvl1pPr>
            <a:lvl2pPr marL="742950" indent="-285750" eaLnBrk="0" hangingPunct="0">
              <a:defRPr kumimoji="1" sz="2400" i="1">
                <a:solidFill>
                  <a:srgbClr val="336600"/>
                </a:solidFill>
                <a:latin typeface="Arial" charset="0"/>
                <a:ea typeface="ＭＳ Ｐゴシック" pitchFamily="50" charset="-128"/>
              </a:defRPr>
            </a:lvl2pPr>
            <a:lvl3pPr marL="1143000" indent="-228600" eaLnBrk="0" hangingPunct="0">
              <a:defRPr kumimoji="1" sz="2400" i="1">
                <a:solidFill>
                  <a:srgbClr val="336600"/>
                </a:solidFill>
                <a:latin typeface="Arial" charset="0"/>
                <a:ea typeface="ＭＳ Ｐゴシック" pitchFamily="50" charset="-128"/>
              </a:defRPr>
            </a:lvl3pPr>
            <a:lvl4pPr marL="1600200" indent="-228600" eaLnBrk="0" hangingPunct="0">
              <a:defRPr kumimoji="1" sz="2400" i="1">
                <a:solidFill>
                  <a:srgbClr val="336600"/>
                </a:solidFill>
                <a:latin typeface="Arial" charset="0"/>
                <a:ea typeface="ＭＳ Ｐゴシック" pitchFamily="50" charset="-128"/>
              </a:defRPr>
            </a:lvl4pPr>
            <a:lvl5pPr marL="2057400" indent="-228600" eaLnBrk="0" hangingPunct="0">
              <a:defRPr kumimoji="1" sz="2400" i="1">
                <a:solidFill>
                  <a:srgbClr val="336600"/>
                </a:solidFill>
                <a:latin typeface="Arial" charset="0"/>
                <a:ea typeface="ＭＳ Ｐゴシック" pitchFamily="50" charset="-128"/>
              </a:defRPr>
            </a:lvl5pPr>
            <a:lvl6pPr marL="2514600" indent="-228600" eaLnBrk="0" fontAlgn="base" hangingPunct="0">
              <a:spcBef>
                <a:spcPct val="0"/>
              </a:spcBef>
              <a:spcAft>
                <a:spcPct val="0"/>
              </a:spcAft>
              <a:defRPr kumimoji="1" sz="2400" i="1">
                <a:solidFill>
                  <a:srgbClr val="336600"/>
                </a:solidFill>
                <a:latin typeface="Arial" charset="0"/>
                <a:ea typeface="ＭＳ Ｐゴシック" pitchFamily="50" charset="-128"/>
              </a:defRPr>
            </a:lvl6pPr>
            <a:lvl7pPr marL="2971800" indent="-228600" eaLnBrk="0" fontAlgn="base" hangingPunct="0">
              <a:spcBef>
                <a:spcPct val="0"/>
              </a:spcBef>
              <a:spcAft>
                <a:spcPct val="0"/>
              </a:spcAft>
              <a:defRPr kumimoji="1" sz="2400" i="1">
                <a:solidFill>
                  <a:srgbClr val="336600"/>
                </a:solidFill>
                <a:latin typeface="Arial" charset="0"/>
                <a:ea typeface="ＭＳ Ｐゴシック" pitchFamily="50" charset="-128"/>
              </a:defRPr>
            </a:lvl7pPr>
            <a:lvl8pPr marL="3429000" indent="-228600" eaLnBrk="0" fontAlgn="base" hangingPunct="0">
              <a:spcBef>
                <a:spcPct val="0"/>
              </a:spcBef>
              <a:spcAft>
                <a:spcPct val="0"/>
              </a:spcAft>
              <a:defRPr kumimoji="1" sz="2400" i="1">
                <a:solidFill>
                  <a:srgbClr val="336600"/>
                </a:solidFill>
                <a:latin typeface="Arial" charset="0"/>
                <a:ea typeface="ＭＳ Ｐゴシック" pitchFamily="50" charset="-128"/>
              </a:defRPr>
            </a:lvl8pPr>
            <a:lvl9pPr marL="3886200" indent="-228600" eaLnBrk="0" fontAlgn="base" hangingPunct="0">
              <a:spcBef>
                <a:spcPct val="0"/>
              </a:spcBef>
              <a:spcAft>
                <a:spcPct val="0"/>
              </a:spcAft>
              <a:defRPr kumimoji="1" sz="2400" i="1">
                <a:solidFill>
                  <a:srgbClr val="336600"/>
                </a:solidFill>
                <a:latin typeface="Arial" charset="0"/>
                <a:ea typeface="ＭＳ Ｐゴシック" pitchFamily="50" charset="-128"/>
              </a:defRPr>
            </a:lvl9pPr>
          </a:lstStyle>
          <a:p>
            <a:pPr eaLnBrk="1" hangingPunct="1"/>
            <a:fld id="{44B64BE9-A94C-463F-8E15-F011767BAB36}" type="slidenum">
              <a:rPr lang="en-US" altLang="ja-JP" sz="1200" i="0" smtClean="0">
                <a:solidFill>
                  <a:srgbClr val="000000"/>
                </a:solidFill>
              </a:rPr>
              <a:pPr eaLnBrk="1" hangingPunct="1"/>
              <a:t>3</a:t>
            </a:fld>
            <a:endParaRPr lang="en-US" altLang="ja-JP" sz="1200" i="0" smtClean="0">
              <a:solidFill>
                <a:srgbClr val="000000"/>
              </a:solidFill>
            </a:endParaRPr>
          </a:p>
        </p:txBody>
      </p:sp>
      <p:sp>
        <p:nvSpPr>
          <p:cNvPr id="44035" name="Rectangle 2"/>
          <p:cNvSpPr>
            <a:spLocks noGrp="1" noRot="1" noChangeAspect="1" noTextEdit="1"/>
          </p:cNvSpPr>
          <p:nvPr>
            <p:ph type="sldImg"/>
          </p:nvPr>
        </p:nvSpPr>
        <p:spPr>
          <a:ln/>
        </p:spPr>
      </p:sp>
      <p:sp>
        <p:nvSpPr>
          <p:cNvPr id="44036"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kumimoji="1" sz="2400" i="1">
                <a:solidFill>
                  <a:srgbClr val="336600"/>
                </a:solidFill>
                <a:latin typeface="Arial" charset="0"/>
                <a:ea typeface="ＭＳ Ｐゴシック" pitchFamily="50" charset="-128"/>
              </a:defRPr>
            </a:lvl1pPr>
            <a:lvl2pPr marL="742950" indent="-285750" eaLnBrk="0" hangingPunct="0">
              <a:defRPr kumimoji="1" sz="2400" i="1">
                <a:solidFill>
                  <a:srgbClr val="336600"/>
                </a:solidFill>
                <a:latin typeface="Arial" charset="0"/>
                <a:ea typeface="ＭＳ Ｐゴシック" pitchFamily="50" charset="-128"/>
              </a:defRPr>
            </a:lvl2pPr>
            <a:lvl3pPr marL="1143000" indent="-228600" eaLnBrk="0" hangingPunct="0">
              <a:defRPr kumimoji="1" sz="2400" i="1">
                <a:solidFill>
                  <a:srgbClr val="336600"/>
                </a:solidFill>
                <a:latin typeface="Arial" charset="0"/>
                <a:ea typeface="ＭＳ Ｐゴシック" pitchFamily="50" charset="-128"/>
              </a:defRPr>
            </a:lvl3pPr>
            <a:lvl4pPr marL="1600200" indent="-228600" eaLnBrk="0" hangingPunct="0">
              <a:defRPr kumimoji="1" sz="2400" i="1">
                <a:solidFill>
                  <a:srgbClr val="336600"/>
                </a:solidFill>
                <a:latin typeface="Arial" charset="0"/>
                <a:ea typeface="ＭＳ Ｐゴシック" pitchFamily="50" charset="-128"/>
              </a:defRPr>
            </a:lvl4pPr>
            <a:lvl5pPr marL="2057400" indent="-228600" eaLnBrk="0" hangingPunct="0">
              <a:defRPr kumimoji="1" sz="2400" i="1">
                <a:solidFill>
                  <a:srgbClr val="336600"/>
                </a:solidFill>
                <a:latin typeface="Arial" charset="0"/>
                <a:ea typeface="ＭＳ Ｐゴシック" pitchFamily="50" charset="-128"/>
              </a:defRPr>
            </a:lvl5pPr>
            <a:lvl6pPr marL="2514600" indent="-228600" eaLnBrk="0" fontAlgn="base" hangingPunct="0">
              <a:spcBef>
                <a:spcPct val="0"/>
              </a:spcBef>
              <a:spcAft>
                <a:spcPct val="0"/>
              </a:spcAft>
              <a:defRPr kumimoji="1" sz="2400" i="1">
                <a:solidFill>
                  <a:srgbClr val="336600"/>
                </a:solidFill>
                <a:latin typeface="Arial" charset="0"/>
                <a:ea typeface="ＭＳ Ｐゴシック" pitchFamily="50" charset="-128"/>
              </a:defRPr>
            </a:lvl6pPr>
            <a:lvl7pPr marL="2971800" indent="-228600" eaLnBrk="0" fontAlgn="base" hangingPunct="0">
              <a:spcBef>
                <a:spcPct val="0"/>
              </a:spcBef>
              <a:spcAft>
                <a:spcPct val="0"/>
              </a:spcAft>
              <a:defRPr kumimoji="1" sz="2400" i="1">
                <a:solidFill>
                  <a:srgbClr val="336600"/>
                </a:solidFill>
                <a:latin typeface="Arial" charset="0"/>
                <a:ea typeface="ＭＳ Ｐゴシック" pitchFamily="50" charset="-128"/>
              </a:defRPr>
            </a:lvl7pPr>
            <a:lvl8pPr marL="3429000" indent="-228600" eaLnBrk="0" fontAlgn="base" hangingPunct="0">
              <a:spcBef>
                <a:spcPct val="0"/>
              </a:spcBef>
              <a:spcAft>
                <a:spcPct val="0"/>
              </a:spcAft>
              <a:defRPr kumimoji="1" sz="2400" i="1">
                <a:solidFill>
                  <a:srgbClr val="336600"/>
                </a:solidFill>
                <a:latin typeface="Arial" charset="0"/>
                <a:ea typeface="ＭＳ Ｐゴシック" pitchFamily="50" charset="-128"/>
              </a:defRPr>
            </a:lvl8pPr>
            <a:lvl9pPr marL="3886200" indent="-228600" eaLnBrk="0" fontAlgn="base" hangingPunct="0">
              <a:spcBef>
                <a:spcPct val="0"/>
              </a:spcBef>
              <a:spcAft>
                <a:spcPct val="0"/>
              </a:spcAft>
              <a:defRPr kumimoji="1" sz="2400" i="1">
                <a:solidFill>
                  <a:srgbClr val="336600"/>
                </a:solidFill>
                <a:latin typeface="Arial" charset="0"/>
                <a:ea typeface="ＭＳ Ｐゴシック" pitchFamily="50" charset="-128"/>
              </a:defRPr>
            </a:lvl9pPr>
          </a:lstStyle>
          <a:p>
            <a:pPr eaLnBrk="1" hangingPunct="1"/>
            <a:fld id="{CBA43618-C4A1-4A2F-A9E1-CE8D626BA421}" type="slidenum">
              <a:rPr lang="en-US" altLang="ja-JP" sz="1200" i="0" smtClean="0">
                <a:solidFill>
                  <a:schemeClr val="tx1"/>
                </a:solidFill>
              </a:rPr>
              <a:pPr eaLnBrk="1" hangingPunct="1"/>
              <a:t>4</a:t>
            </a:fld>
            <a:endParaRPr lang="en-US" altLang="ja-JP" sz="1200" i="0" smtClean="0">
              <a:solidFill>
                <a:schemeClr val="tx1"/>
              </a:solidFill>
            </a:endParaRPr>
          </a:p>
        </p:txBody>
      </p:sp>
      <p:sp>
        <p:nvSpPr>
          <p:cNvPr id="46083" name="Rectangle 2"/>
          <p:cNvSpPr>
            <a:spLocks noGrp="1" noRot="1" noChangeAspect="1" noTextEdit="1"/>
          </p:cNvSpPr>
          <p:nvPr>
            <p:ph type="sldImg"/>
          </p:nvPr>
        </p:nvSpPr>
        <p:spPr>
          <a:ln/>
        </p:spPr>
      </p:sp>
      <p:sp>
        <p:nvSpPr>
          <p:cNvPr id="46084"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dirty="0" smtClean="0"/>
              <a:t>Most of you</a:t>
            </a:r>
            <a:r>
              <a:rPr lang="en-US" altLang="ja-JP" baseline="0" dirty="0" smtClean="0"/>
              <a:t> are also probably </a:t>
            </a:r>
            <a:r>
              <a:rPr lang="en-US" altLang="ja-JP" dirty="0" smtClean="0"/>
              <a:t>familiar critiques by Jaron Lanier (known as the</a:t>
            </a:r>
            <a:r>
              <a:rPr lang="en-US" altLang="ja-JP" baseline="0" dirty="0" smtClean="0"/>
              <a:t> father of Virtual Reality), who has strongly articulated his concerns about the atrophy of responsibly-authored reference sites, and the scary rise of the prominence of the “hive mentality” on the Web since the flourishing of Wikipedia and Google. But Lanier’s answer to this problem, like that of Joe </a:t>
            </a:r>
            <a:r>
              <a:rPr lang="en-US" altLang="ja-JP" baseline="0" dirty="0" err="1" smtClean="0"/>
              <a:t>Raben</a:t>
            </a:r>
            <a:r>
              <a:rPr lang="en-US" altLang="ja-JP" baseline="0" dirty="0" smtClean="0"/>
              <a:t>—and I would I think I can include myself and the Egyptology team here—is not to sit around and bemoan or criticize these organs of information gathering, but to reflect on ourselves and make our own effort, and take our own responsibility to offer a better alternative.</a:t>
            </a:r>
            <a:endParaRPr lang="en-US" altLang="ja-JP"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kumimoji="1" sz="2400" i="1">
                <a:solidFill>
                  <a:srgbClr val="336600"/>
                </a:solidFill>
                <a:latin typeface="Arial" charset="0"/>
                <a:ea typeface="ＭＳ Ｐゴシック" pitchFamily="50" charset="-128"/>
              </a:defRPr>
            </a:lvl1pPr>
            <a:lvl2pPr marL="742950" indent="-285750" eaLnBrk="0" hangingPunct="0">
              <a:defRPr kumimoji="1" sz="2400" i="1">
                <a:solidFill>
                  <a:srgbClr val="336600"/>
                </a:solidFill>
                <a:latin typeface="Arial" charset="0"/>
                <a:ea typeface="ＭＳ Ｐゴシック" pitchFamily="50" charset="-128"/>
              </a:defRPr>
            </a:lvl2pPr>
            <a:lvl3pPr marL="1143000" indent="-228600" eaLnBrk="0" hangingPunct="0">
              <a:defRPr kumimoji="1" sz="2400" i="1">
                <a:solidFill>
                  <a:srgbClr val="336600"/>
                </a:solidFill>
                <a:latin typeface="Arial" charset="0"/>
                <a:ea typeface="ＭＳ Ｐゴシック" pitchFamily="50" charset="-128"/>
              </a:defRPr>
            </a:lvl3pPr>
            <a:lvl4pPr marL="1600200" indent="-228600" eaLnBrk="0" hangingPunct="0">
              <a:defRPr kumimoji="1" sz="2400" i="1">
                <a:solidFill>
                  <a:srgbClr val="336600"/>
                </a:solidFill>
                <a:latin typeface="Arial" charset="0"/>
                <a:ea typeface="ＭＳ Ｐゴシック" pitchFamily="50" charset="-128"/>
              </a:defRPr>
            </a:lvl4pPr>
            <a:lvl5pPr marL="2057400" indent="-228600" eaLnBrk="0" hangingPunct="0">
              <a:defRPr kumimoji="1" sz="2400" i="1">
                <a:solidFill>
                  <a:srgbClr val="336600"/>
                </a:solidFill>
                <a:latin typeface="Arial" charset="0"/>
                <a:ea typeface="ＭＳ Ｐゴシック" pitchFamily="50" charset="-128"/>
              </a:defRPr>
            </a:lvl5pPr>
            <a:lvl6pPr marL="2514600" indent="-228600" eaLnBrk="0" fontAlgn="base" hangingPunct="0">
              <a:spcBef>
                <a:spcPct val="0"/>
              </a:spcBef>
              <a:spcAft>
                <a:spcPct val="0"/>
              </a:spcAft>
              <a:defRPr kumimoji="1" sz="2400" i="1">
                <a:solidFill>
                  <a:srgbClr val="336600"/>
                </a:solidFill>
                <a:latin typeface="Arial" charset="0"/>
                <a:ea typeface="ＭＳ Ｐゴシック" pitchFamily="50" charset="-128"/>
              </a:defRPr>
            </a:lvl6pPr>
            <a:lvl7pPr marL="2971800" indent="-228600" eaLnBrk="0" fontAlgn="base" hangingPunct="0">
              <a:spcBef>
                <a:spcPct val="0"/>
              </a:spcBef>
              <a:spcAft>
                <a:spcPct val="0"/>
              </a:spcAft>
              <a:defRPr kumimoji="1" sz="2400" i="1">
                <a:solidFill>
                  <a:srgbClr val="336600"/>
                </a:solidFill>
                <a:latin typeface="Arial" charset="0"/>
                <a:ea typeface="ＭＳ Ｐゴシック" pitchFamily="50" charset="-128"/>
              </a:defRPr>
            </a:lvl7pPr>
            <a:lvl8pPr marL="3429000" indent="-228600" eaLnBrk="0" fontAlgn="base" hangingPunct="0">
              <a:spcBef>
                <a:spcPct val="0"/>
              </a:spcBef>
              <a:spcAft>
                <a:spcPct val="0"/>
              </a:spcAft>
              <a:defRPr kumimoji="1" sz="2400" i="1">
                <a:solidFill>
                  <a:srgbClr val="336600"/>
                </a:solidFill>
                <a:latin typeface="Arial" charset="0"/>
                <a:ea typeface="ＭＳ Ｐゴシック" pitchFamily="50" charset="-128"/>
              </a:defRPr>
            </a:lvl8pPr>
            <a:lvl9pPr marL="3886200" indent="-228600" eaLnBrk="0" fontAlgn="base" hangingPunct="0">
              <a:spcBef>
                <a:spcPct val="0"/>
              </a:spcBef>
              <a:spcAft>
                <a:spcPct val="0"/>
              </a:spcAft>
              <a:defRPr kumimoji="1" sz="2400" i="1">
                <a:solidFill>
                  <a:srgbClr val="336600"/>
                </a:solidFill>
                <a:latin typeface="Arial" charset="0"/>
                <a:ea typeface="ＭＳ Ｐゴシック" pitchFamily="50" charset="-128"/>
              </a:defRPr>
            </a:lvl9pPr>
          </a:lstStyle>
          <a:p>
            <a:pPr eaLnBrk="1" hangingPunct="1"/>
            <a:fld id="{29D8F4DB-308D-48DC-B18A-D598A4034D52}" type="slidenum">
              <a:rPr lang="en-US" altLang="ja-JP" sz="1200" i="0" smtClean="0">
                <a:solidFill>
                  <a:schemeClr val="tx1"/>
                </a:solidFill>
              </a:rPr>
              <a:pPr eaLnBrk="1" hangingPunct="1"/>
              <a:t>5</a:t>
            </a:fld>
            <a:endParaRPr lang="en-US" altLang="ja-JP" sz="1200" i="0" smtClean="0">
              <a:solidFill>
                <a:schemeClr val="tx1"/>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altLang="ja-JP" dirty="0" smtClean="0"/>
              <a:t>In addition to the various topic indexes,</a:t>
            </a:r>
            <a:r>
              <a:rPr lang="en-US" altLang="ja-JP" baseline="0" dirty="0" smtClean="0"/>
              <a:t> y</a:t>
            </a:r>
            <a:r>
              <a:rPr lang="en-US" altLang="ja-JP" dirty="0" smtClean="0"/>
              <a:t>ou can search via Chinese, Japanese, Korean, or</a:t>
            </a:r>
            <a:r>
              <a:rPr lang="en-US" altLang="ja-JP" baseline="0" dirty="0" smtClean="0"/>
              <a:t> through dedicated indexes of the romanized versions of those languages, both with and without diacritics. Most users search through canonical East Asian languages, but there is no problem going through English {search a word}. </a:t>
            </a:r>
          </a:p>
          <a:p>
            <a:pPr eaLnBrk="1" hangingPunct="1"/>
            <a:endParaRPr lang="en-US" altLang="ja-JP" baseline="0" dirty="0" smtClean="0"/>
          </a:p>
          <a:p>
            <a:pPr eaLnBrk="1" hangingPunct="1"/>
            <a:r>
              <a:rPr lang="en-US" altLang="ja-JP" baseline="0" dirty="0" smtClean="0"/>
              <a:t>Data nodes provide direct information on editorial responsibility and sources. Each entry also provides a list of other references that contain information on the given term, with page numbers. </a:t>
            </a:r>
          </a:p>
          <a:p>
            <a:pPr eaLnBrk="1" hangingPunct="1"/>
            <a:endParaRPr lang="en-US" altLang="ja-JP" baseline="0" dirty="0" smtClean="0"/>
          </a:p>
          <a:p>
            <a:pPr eaLnBrk="1" hangingPunct="1"/>
            <a:r>
              <a:rPr lang="en-US" altLang="ja-JP" baseline="0" smtClean="0"/>
              <a:t>The </a:t>
            </a:r>
            <a:r>
              <a:rPr lang="en-US" altLang="ja-JP" baseline="0" dirty="0" smtClean="0"/>
              <a:t>XML source is also available for those who are interested.</a:t>
            </a:r>
            <a:endParaRPr lang="en-US" altLang="ja-JP"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kumimoji="1" sz="2400" i="1">
                <a:solidFill>
                  <a:srgbClr val="336600"/>
                </a:solidFill>
                <a:latin typeface="Arial" charset="0"/>
                <a:ea typeface="ＭＳ Ｐゴシック" pitchFamily="50" charset="-128"/>
              </a:defRPr>
            </a:lvl1pPr>
            <a:lvl2pPr marL="742950" indent="-285750" eaLnBrk="0" hangingPunct="0">
              <a:defRPr kumimoji="1" sz="2400" i="1">
                <a:solidFill>
                  <a:srgbClr val="336600"/>
                </a:solidFill>
                <a:latin typeface="Arial" charset="0"/>
                <a:ea typeface="ＭＳ Ｐゴシック" pitchFamily="50" charset="-128"/>
              </a:defRPr>
            </a:lvl2pPr>
            <a:lvl3pPr marL="1143000" indent="-228600" eaLnBrk="0" hangingPunct="0">
              <a:defRPr kumimoji="1" sz="2400" i="1">
                <a:solidFill>
                  <a:srgbClr val="336600"/>
                </a:solidFill>
                <a:latin typeface="Arial" charset="0"/>
                <a:ea typeface="ＭＳ Ｐゴシック" pitchFamily="50" charset="-128"/>
              </a:defRPr>
            </a:lvl3pPr>
            <a:lvl4pPr marL="1600200" indent="-228600" eaLnBrk="0" hangingPunct="0">
              <a:defRPr kumimoji="1" sz="2400" i="1">
                <a:solidFill>
                  <a:srgbClr val="336600"/>
                </a:solidFill>
                <a:latin typeface="Arial" charset="0"/>
                <a:ea typeface="ＭＳ Ｐゴシック" pitchFamily="50" charset="-128"/>
              </a:defRPr>
            </a:lvl4pPr>
            <a:lvl5pPr marL="2057400" indent="-228600" eaLnBrk="0" hangingPunct="0">
              <a:defRPr kumimoji="1" sz="2400" i="1">
                <a:solidFill>
                  <a:srgbClr val="336600"/>
                </a:solidFill>
                <a:latin typeface="Arial" charset="0"/>
                <a:ea typeface="ＭＳ Ｐゴシック" pitchFamily="50" charset="-128"/>
              </a:defRPr>
            </a:lvl5pPr>
            <a:lvl6pPr marL="2514600" indent="-228600" eaLnBrk="0" fontAlgn="base" hangingPunct="0">
              <a:spcBef>
                <a:spcPct val="0"/>
              </a:spcBef>
              <a:spcAft>
                <a:spcPct val="0"/>
              </a:spcAft>
              <a:defRPr kumimoji="1" sz="2400" i="1">
                <a:solidFill>
                  <a:srgbClr val="336600"/>
                </a:solidFill>
                <a:latin typeface="Arial" charset="0"/>
                <a:ea typeface="ＭＳ Ｐゴシック" pitchFamily="50" charset="-128"/>
              </a:defRPr>
            </a:lvl6pPr>
            <a:lvl7pPr marL="2971800" indent="-228600" eaLnBrk="0" fontAlgn="base" hangingPunct="0">
              <a:spcBef>
                <a:spcPct val="0"/>
              </a:spcBef>
              <a:spcAft>
                <a:spcPct val="0"/>
              </a:spcAft>
              <a:defRPr kumimoji="1" sz="2400" i="1">
                <a:solidFill>
                  <a:srgbClr val="336600"/>
                </a:solidFill>
                <a:latin typeface="Arial" charset="0"/>
                <a:ea typeface="ＭＳ Ｐゴシック" pitchFamily="50" charset="-128"/>
              </a:defRPr>
            </a:lvl7pPr>
            <a:lvl8pPr marL="3429000" indent="-228600" eaLnBrk="0" fontAlgn="base" hangingPunct="0">
              <a:spcBef>
                <a:spcPct val="0"/>
              </a:spcBef>
              <a:spcAft>
                <a:spcPct val="0"/>
              </a:spcAft>
              <a:defRPr kumimoji="1" sz="2400" i="1">
                <a:solidFill>
                  <a:srgbClr val="336600"/>
                </a:solidFill>
                <a:latin typeface="Arial" charset="0"/>
                <a:ea typeface="ＭＳ Ｐゴシック" pitchFamily="50" charset="-128"/>
              </a:defRPr>
            </a:lvl8pPr>
            <a:lvl9pPr marL="3886200" indent="-228600" eaLnBrk="0" fontAlgn="base" hangingPunct="0">
              <a:spcBef>
                <a:spcPct val="0"/>
              </a:spcBef>
              <a:spcAft>
                <a:spcPct val="0"/>
              </a:spcAft>
              <a:defRPr kumimoji="1" sz="2400" i="1">
                <a:solidFill>
                  <a:srgbClr val="336600"/>
                </a:solidFill>
                <a:latin typeface="Arial" charset="0"/>
                <a:ea typeface="ＭＳ Ｐゴシック" pitchFamily="50" charset="-128"/>
              </a:defRPr>
            </a:lvl9pPr>
          </a:lstStyle>
          <a:p>
            <a:pPr eaLnBrk="1" hangingPunct="1"/>
            <a:fld id="{1E5E6C3D-045C-402C-AECB-F31D95F28F00}" type="slidenum">
              <a:rPr lang="en-US" altLang="ja-JP" sz="1200" i="0" smtClean="0">
                <a:solidFill>
                  <a:schemeClr val="tx1"/>
                </a:solidFill>
              </a:rPr>
              <a:pPr eaLnBrk="1" hangingPunct="1"/>
              <a:t>6</a:t>
            </a:fld>
            <a:endParaRPr lang="en-US" altLang="ja-JP" sz="1200" i="0" smtClean="0">
              <a:solidFill>
                <a:schemeClr val="tx1"/>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ja-JP"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73FFCAE-D440-4B4F-A250-FC1C8147277B}" type="slidenum">
              <a:rPr lang="en-US" altLang="ja-JP" smtClean="0"/>
              <a:pPr>
                <a:defRPr/>
              </a:pPr>
              <a:t>7</a:t>
            </a:fld>
            <a:endParaRPr lang="en-US" altLang="ja-JP"/>
          </a:p>
        </p:txBody>
      </p:sp>
    </p:spTree>
    <p:extLst>
      <p:ext uri="{BB962C8B-B14F-4D97-AF65-F5344CB8AC3E}">
        <p14:creationId xmlns:p14="http://schemas.microsoft.com/office/powerpoint/2010/main" val="3116561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73FFCAE-D440-4B4F-A250-FC1C8147277B}" type="slidenum">
              <a:rPr lang="en-US" altLang="ja-JP" smtClean="0"/>
              <a:pPr>
                <a:defRPr/>
              </a:pPr>
              <a:t>8</a:t>
            </a:fld>
            <a:endParaRPr lang="en-US" altLang="ja-JP"/>
          </a:p>
        </p:txBody>
      </p:sp>
    </p:spTree>
    <p:extLst>
      <p:ext uri="{BB962C8B-B14F-4D97-AF65-F5344CB8AC3E}">
        <p14:creationId xmlns:p14="http://schemas.microsoft.com/office/powerpoint/2010/main" val="3471013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“collaborators</a:t>
            </a:r>
            <a:r>
              <a:rPr lang="en-US" baseline="0" dirty="0" smtClean="0"/>
              <a:t>” in the left are people who have made massive and/or ongoing contributions. </a:t>
            </a:r>
          </a:p>
          <a:p>
            <a:endParaRPr lang="en-US" baseline="0" dirty="0" smtClean="0"/>
          </a:p>
          <a:p>
            <a:r>
              <a:rPr lang="en-US" baseline="0" dirty="0" smtClean="0"/>
              <a:t>Originally the left-side column used to list area editors; but since none of them edited their areas, which changed this column to reflect the differences in significance of contributions.</a:t>
            </a:r>
          </a:p>
          <a:p>
            <a:endParaRPr lang="en-US" baseline="0" dirty="0" smtClean="0"/>
          </a:p>
          <a:p>
            <a:r>
              <a:rPr lang="en-US" baseline="0" dirty="0" smtClean="0"/>
              <a:t>The right side lists our technical collaborators, and all three columns are arranged in approximate descending order of size or significance of contributions.</a:t>
            </a:r>
          </a:p>
          <a:p>
            <a:endParaRPr lang="en-US" dirty="0"/>
          </a:p>
        </p:txBody>
      </p:sp>
      <p:sp>
        <p:nvSpPr>
          <p:cNvPr id="4" name="Slide Number Placeholder 3"/>
          <p:cNvSpPr>
            <a:spLocks noGrp="1"/>
          </p:cNvSpPr>
          <p:nvPr>
            <p:ph type="sldNum" sz="quarter" idx="10"/>
          </p:nvPr>
        </p:nvSpPr>
        <p:spPr/>
        <p:txBody>
          <a:bodyPr/>
          <a:lstStyle/>
          <a:p>
            <a:pPr>
              <a:defRPr/>
            </a:pPr>
            <a:fld id="{E73FFCAE-D440-4B4F-A250-FC1C8147277B}" type="slidenum">
              <a:rPr lang="en-US" altLang="ja-JP" smtClean="0"/>
              <a:pPr>
                <a:defRPr/>
              </a:pPr>
              <a:t>9</a:t>
            </a:fld>
            <a:endParaRPr lang="en-US" altLang="ja-JP"/>
          </a:p>
        </p:txBody>
      </p:sp>
    </p:spTree>
    <p:extLst>
      <p:ext uri="{BB962C8B-B14F-4D97-AF65-F5344CB8AC3E}">
        <p14:creationId xmlns:p14="http://schemas.microsoft.com/office/powerpoint/2010/main" val="1494838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F35016A-8CE7-4E71-B3E9-161A8EE30375}" type="slidenum">
              <a:rPr lang="en-US" altLang="ja-JP"/>
              <a:pPr>
                <a:defRPr/>
              </a:pPr>
              <a:t>‹#›</a:t>
            </a:fld>
            <a:endParaRPr lang="en-US" altLang="ja-JP"/>
          </a:p>
        </p:txBody>
      </p:sp>
    </p:spTree>
    <p:extLst>
      <p:ext uri="{BB962C8B-B14F-4D97-AF65-F5344CB8AC3E}">
        <p14:creationId xmlns:p14="http://schemas.microsoft.com/office/powerpoint/2010/main" val="271615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43CC736-FFB1-4C0D-B586-01A550B638CB}" type="slidenum">
              <a:rPr lang="en-US" altLang="ja-JP"/>
              <a:pPr>
                <a:defRPr/>
              </a:pPr>
              <a:t>‹#›</a:t>
            </a:fld>
            <a:endParaRPr lang="en-US" altLang="ja-JP"/>
          </a:p>
        </p:txBody>
      </p:sp>
    </p:spTree>
    <p:extLst>
      <p:ext uri="{BB962C8B-B14F-4D97-AF65-F5344CB8AC3E}">
        <p14:creationId xmlns:p14="http://schemas.microsoft.com/office/powerpoint/2010/main" val="2875420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CA78EF4-0E6D-4E02-BBD6-A7F7E23F316B}" type="slidenum">
              <a:rPr lang="en-US" altLang="ja-JP"/>
              <a:pPr>
                <a:defRPr/>
              </a:pPr>
              <a:t>‹#›</a:t>
            </a:fld>
            <a:endParaRPr lang="en-US" altLang="ja-JP"/>
          </a:p>
        </p:txBody>
      </p:sp>
    </p:spTree>
    <p:extLst>
      <p:ext uri="{BB962C8B-B14F-4D97-AF65-F5344CB8AC3E}">
        <p14:creationId xmlns:p14="http://schemas.microsoft.com/office/powerpoint/2010/main" val="2086512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フリーフォーム 6"/>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tint val="90000"/>
            </a:schemeClr>
          </a:solidFill>
          <a:ln w="9525" cap="flat" cmpd="sng" algn="ctr">
            <a:noFill/>
            <a:prstDash val="solid"/>
            <a:round/>
            <a:headEnd type="none" w="med" len="med"/>
            <a:tailEnd type="none" w="med" len="med"/>
          </a:ln>
          <a:effectLst>
            <a:outerShdw blurRad="254000" algn="tl" rotWithShape="0">
              <a:schemeClr val="accent3">
                <a:alpha val="30000"/>
              </a:schemeClr>
            </a:outerShdw>
          </a:effectLst>
        </p:spPr>
        <p:txBody>
          <a:bodyPr/>
          <a:lstStyle/>
          <a:p>
            <a:pPr fontAlgn="auto">
              <a:spcBef>
                <a:spcPts val="0"/>
              </a:spcBef>
              <a:spcAft>
                <a:spcPts val="0"/>
              </a:spcAft>
              <a:defRPr/>
            </a:pPr>
            <a:endParaRPr kumimoji="0" lang="ja-JP" altLang="en-US" sz="1800" i="0">
              <a:solidFill>
                <a:prstClr val="black"/>
              </a:solidFill>
              <a:latin typeface="Century Schoolbook"/>
              <a:ea typeface="ＭＳ Ｐ明朝"/>
            </a:endParaRPr>
          </a:p>
        </p:txBody>
      </p:sp>
      <p:sp>
        <p:nvSpPr>
          <p:cNvPr id="5" name="正方形/長方形 7"/>
          <p:cNvSpPr/>
          <p:nvPr/>
        </p:nvSpPr>
        <p:spPr>
          <a:xfrm>
            <a:off x="0"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ja-JP" altLang="en-US" sz="1800" i="0" dirty="0">
              <a:solidFill>
                <a:prstClr val="white"/>
              </a:solidFill>
            </a:endParaRPr>
          </a:p>
        </p:txBody>
      </p:sp>
      <p:grpSp>
        <p:nvGrpSpPr>
          <p:cNvPr id="6" name="グループ化 1"/>
          <p:cNvGrpSpPr>
            <a:grpSpLocks/>
          </p:cNvGrpSpPr>
          <p:nvPr/>
        </p:nvGrpSpPr>
        <p:grpSpPr bwMode="auto">
          <a:xfrm>
            <a:off x="357158" y="4143380"/>
            <a:ext cx="6358014" cy="71438"/>
            <a:chOff x="119" y="877"/>
            <a:chExt cx="5239" cy="71"/>
          </a:xfrm>
          <a:gradFill>
            <a:gsLst>
              <a:gs pos="0">
                <a:schemeClr val="accent1">
                  <a:alpha val="40000"/>
                </a:schemeClr>
              </a:gs>
              <a:gs pos="50000">
                <a:schemeClr val="accent1">
                  <a:alpha val="70000"/>
                </a:schemeClr>
              </a:gs>
              <a:gs pos="100000">
                <a:schemeClr val="accent1">
                  <a:alpha val="40000"/>
                </a:schemeClr>
              </a:gs>
            </a:gsLst>
            <a:lin ang="0" scaled="1"/>
          </a:gradFill>
        </p:grpSpPr>
        <p:sp>
          <p:nvSpPr>
            <p:cNvPr id="7"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ja-JP" altLang="en-US" sz="1800" i="0">
                <a:solidFill>
                  <a:prstClr val="black"/>
                </a:solidFill>
                <a:latin typeface="Century Schoolbook"/>
                <a:ea typeface="ＭＳ Ｐ明朝"/>
              </a:endParaRPr>
            </a:p>
          </p:txBody>
        </p:sp>
        <p:sp>
          <p:nvSpPr>
            <p:cNvPr id="8"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ja-JP" altLang="en-US" sz="1800" i="0">
                <a:solidFill>
                  <a:prstClr val="black"/>
                </a:solidFill>
                <a:latin typeface="Century Schoolbook"/>
                <a:ea typeface="ＭＳ Ｐ明朝"/>
              </a:endParaRPr>
            </a:p>
          </p:txBody>
        </p:sp>
      </p:grpSp>
      <p:sp>
        <p:nvSpPr>
          <p:cNvPr id="23" name="タイトル 22"/>
          <p:cNvSpPr>
            <a:spLocks noGrp="1"/>
          </p:cNvSpPr>
          <p:nvPr>
            <p:ph type="ctrTitle"/>
          </p:nvPr>
        </p:nvSpPr>
        <p:spPr>
          <a:xfrm>
            <a:off x="285720" y="2500306"/>
            <a:ext cx="6429420" cy="1512888"/>
          </a:xfrm>
        </p:spPr>
        <p:txBody>
          <a:bodyPr anchor="b"/>
          <a:lstStyle>
            <a:lvl1pPr fontAlgn="auto">
              <a:defRPr/>
            </a:lvl1pPr>
          </a:lstStyle>
          <a:p>
            <a:r>
              <a:rPr lang="ja-JP" altLang="en-US" smtClean="0"/>
              <a:t>マスタ タイトルの書式設定</a:t>
            </a:r>
            <a:endParaRPr lang="en-US"/>
          </a:p>
        </p:txBody>
      </p:sp>
      <p:sp>
        <p:nvSpPr>
          <p:cNvPr id="21" name="サブタイトル 20"/>
          <p:cNvSpPr>
            <a:spLocks noGrp="1"/>
          </p:cNvSpPr>
          <p:nvPr>
            <p:ph type="subTitle" idx="1"/>
          </p:nvPr>
        </p:nvSpPr>
        <p:spPr>
          <a:xfrm>
            <a:off x="300030" y="4314828"/>
            <a:ext cx="6400800" cy="1185874"/>
          </a:xfrm>
        </p:spPr>
        <p:txBody>
          <a:bodyPr/>
          <a:lstStyle>
            <a:lvl1pPr marL="0" indent="0" algn="ctr">
              <a:buNone/>
              <a:defRPr baseline="0">
                <a:solidFill>
                  <a:schemeClr val="tx2">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en-US"/>
          </a:p>
        </p:txBody>
      </p:sp>
      <p:sp>
        <p:nvSpPr>
          <p:cNvPr id="9" name="日付プレースホルダ 28"/>
          <p:cNvSpPr>
            <a:spLocks noGrp="1"/>
          </p:cNvSpPr>
          <p:nvPr>
            <p:ph type="dt" sz="half" idx="10"/>
          </p:nvPr>
        </p:nvSpPr>
        <p:spPr/>
        <p:txBody>
          <a:bodyPr/>
          <a:lstStyle>
            <a:lvl1pPr>
              <a:defRPr i="1"/>
            </a:lvl1pPr>
          </a:lstStyle>
          <a:p>
            <a:pPr>
              <a:defRPr/>
            </a:pPr>
            <a:fld id="{A545D605-E2FC-46E3-83A1-5B410CF9031E}" type="datetime1">
              <a:rPr lang="ja-JP" altLang="en-US"/>
              <a:pPr>
                <a:defRPr/>
              </a:pPr>
              <a:t>2011/6/25</a:t>
            </a:fld>
            <a:endParaRPr lang="ja-JP" altLang="en-US"/>
          </a:p>
        </p:txBody>
      </p:sp>
      <p:sp>
        <p:nvSpPr>
          <p:cNvPr id="10" name="フッター プレースホルダ 4"/>
          <p:cNvSpPr>
            <a:spLocks noGrp="1"/>
          </p:cNvSpPr>
          <p:nvPr>
            <p:ph type="ftr" sz="quarter" idx="11"/>
          </p:nvPr>
        </p:nvSpPr>
        <p:spPr/>
        <p:txBody>
          <a:bodyPr/>
          <a:lstStyle>
            <a:lvl1pPr>
              <a:defRPr i="1"/>
            </a:lvl1pPr>
          </a:lstStyle>
          <a:p>
            <a:pPr>
              <a:defRPr/>
            </a:pPr>
            <a:endParaRPr lang="ja-JP" altLang="en-US"/>
          </a:p>
        </p:txBody>
      </p:sp>
      <p:sp>
        <p:nvSpPr>
          <p:cNvPr id="11" name="スライド番号プレースホルダ 13"/>
          <p:cNvSpPr>
            <a:spLocks noGrp="1"/>
          </p:cNvSpPr>
          <p:nvPr>
            <p:ph type="sldNum" sz="quarter" idx="12"/>
          </p:nvPr>
        </p:nvSpPr>
        <p:spPr/>
        <p:txBody>
          <a:bodyPr/>
          <a:lstStyle>
            <a:lvl1pPr>
              <a:defRPr i="1"/>
            </a:lvl1pPr>
          </a:lstStyle>
          <a:p>
            <a:pPr>
              <a:defRPr/>
            </a:pPr>
            <a:fld id="{2B55809C-314A-435D-BD29-84F0D6357BF7}" type="slidenum">
              <a:rPr lang="ja-JP" altLang="en-US"/>
              <a:pPr>
                <a:defRPr/>
              </a:pPr>
              <a:t>‹#›</a:t>
            </a:fld>
            <a:endParaRPr lang="ja-JP" altLang="en-US"/>
          </a:p>
        </p:txBody>
      </p:sp>
    </p:spTree>
    <p:extLst>
      <p:ext uri="{BB962C8B-B14F-4D97-AF65-F5344CB8AC3E}">
        <p14:creationId xmlns:p14="http://schemas.microsoft.com/office/powerpoint/2010/main" val="3032233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16"/>
          <p:cNvSpPr>
            <a:spLocks noGrp="1"/>
          </p:cNvSpPr>
          <p:nvPr>
            <p:ph type="dt" sz="half" idx="10"/>
          </p:nvPr>
        </p:nvSpPr>
        <p:spPr/>
        <p:txBody>
          <a:bodyPr/>
          <a:lstStyle>
            <a:lvl1pPr>
              <a:defRPr i="1"/>
            </a:lvl1pPr>
          </a:lstStyle>
          <a:p>
            <a:pPr>
              <a:defRPr/>
            </a:pPr>
            <a:fld id="{1636B243-D85E-4392-A8FD-B390AD0C24E3}" type="datetime1">
              <a:rPr lang="ja-JP" altLang="en-US"/>
              <a:pPr>
                <a:defRPr/>
              </a:pPr>
              <a:t>2011/6/25</a:t>
            </a:fld>
            <a:endParaRPr lang="ja-JP" altLang="en-US"/>
          </a:p>
        </p:txBody>
      </p:sp>
      <p:sp>
        <p:nvSpPr>
          <p:cNvPr id="5" name="フッター プレースホルダ 4"/>
          <p:cNvSpPr>
            <a:spLocks noGrp="1"/>
          </p:cNvSpPr>
          <p:nvPr>
            <p:ph type="ftr" sz="quarter" idx="11"/>
          </p:nvPr>
        </p:nvSpPr>
        <p:spPr/>
        <p:txBody>
          <a:bodyPr/>
          <a:lstStyle>
            <a:lvl1pPr>
              <a:defRPr i="1"/>
            </a:lvl1pPr>
          </a:lstStyle>
          <a:p>
            <a:pPr>
              <a:defRPr/>
            </a:pPr>
            <a:endParaRPr lang="ja-JP" altLang="en-US"/>
          </a:p>
        </p:txBody>
      </p:sp>
      <p:sp>
        <p:nvSpPr>
          <p:cNvPr id="6" name="スライド番号プレースホルダ 11"/>
          <p:cNvSpPr>
            <a:spLocks noGrp="1"/>
          </p:cNvSpPr>
          <p:nvPr>
            <p:ph type="sldNum" sz="quarter" idx="12"/>
          </p:nvPr>
        </p:nvSpPr>
        <p:spPr/>
        <p:txBody>
          <a:bodyPr/>
          <a:lstStyle>
            <a:lvl1pPr>
              <a:defRPr i="1"/>
            </a:lvl1pPr>
          </a:lstStyle>
          <a:p>
            <a:pPr>
              <a:defRPr/>
            </a:pPr>
            <a:fld id="{562964B7-2AAF-4112-BCF0-BB5AA95F3C97}" type="slidenum">
              <a:rPr lang="ja-JP" altLang="en-US"/>
              <a:pPr>
                <a:defRPr/>
              </a:pPr>
              <a:t>‹#›</a:t>
            </a:fld>
            <a:endParaRPr lang="ja-JP" altLang="en-US"/>
          </a:p>
        </p:txBody>
      </p:sp>
    </p:spTree>
    <p:extLst>
      <p:ext uri="{BB962C8B-B14F-4D97-AF65-F5344CB8AC3E}">
        <p14:creationId xmlns:p14="http://schemas.microsoft.com/office/powerpoint/2010/main" val="1619420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16"/>
          <p:cNvSpPr>
            <a:spLocks noGrp="1"/>
          </p:cNvSpPr>
          <p:nvPr>
            <p:ph type="dt" sz="half" idx="10"/>
          </p:nvPr>
        </p:nvSpPr>
        <p:spPr/>
        <p:txBody>
          <a:bodyPr/>
          <a:lstStyle>
            <a:lvl1pPr>
              <a:defRPr i="1"/>
            </a:lvl1pPr>
          </a:lstStyle>
          <a:p>
            <a:pPr>
              <a:defRPr/>
            </a:pPr>
            <a:fld id="{B03768D5-BDE2-4F65-B9C9-43585F38BA18}" type="datetime1">
              <a:rPr lang="ja-JP" altLang="en-US"/>
              <a:pPr>
                <a:defRPr/>
              </a:pPr>
              <a:t>2011/6/25</a:t>
            </a:fld>
            <a:endParaRPr lang="ja-JP" altLang="en-US"/>
          </a:p>
        </p:txBody>
      </p:sp>
      <p:sp>
        <p:nvSpPr>
          <p:cNvPr id="6" name="フッター プレースホルダ 4"/>
          <p:cNvSpPr>
            <a:spLocks noGrp="1"/>
          </p:cNvSpPr>
          <p:nvPr>
            <p:ph type="ftr" sz="quarter" idx="11"/>
          </p:nvPr>
        </p:nvSpPr>
        <p:spPr/>
        <p:txBody>
          <a:bodyPr/>
          <a:lstStyle>
            <a:lvl1pPr>
              <a:defRPr i="1"/>
            </a:lvl1pPr>
          </a:lstStyle>
          <a:p>
            <a:pPr>
              <a:defRPr/>
            </a:pPr>
            <a:endParaRPr lang="ja-JP" altLang="en-US"/>
          </a:p>
        </p:txBody>
      </p:sp>
      <p:sp>
        <p:nvSpPr>
          <p:cNvPr id="7" name="スライド番号プレースホルダ 11"/>
          <p:cNvSpPr>
            <a:spLocks noGrp="1"/>
          </p:cNvSpPr>
          <p:nvPr>
            <p:ph type="sldNum" sz="quarter" idx="12"/>
          </p:nvPr>
        </p:nvSpPr>
        <p:spPr/>
        <p:txBody>
          <a:bodyPr/>
          <a:lstStyle>
            <a:lvl1pPr>
              <a:defRPr i="1"/>
            </a:lvl1pPr>
          </a:lstStyle>
          <a:p>
            <a:pPr>
              <a:defRPr/>
            </a:pPr>
            <a:fld id="{2ACD2CB7-A2C2-47A7-884A-B4DB07B573A3}" type="slidenum">
              <a:rPr lang="ja-JP" altLang="en-US"/>
              <a:pPr>
                <a:defRPr/>
              </a:pPr>
              <a:t>‹#›</a:t>
            </a:fld>
            <a:endParaRPr lang="ja-JP" altLang="en-US"/>
          </a:p>
        </p:txBody>
      </p:sp>
    </p:spTree>
    <p:extLst>
      <p:ext uri="{BB962C8B-B14F-4D97-AF65-F5344CB8AC3E}">
        <p14:creationId xmlns:p14="http://schemas.microsoft.com/office/powerpoint/2010/main" val="3094441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16"/>
          <p:cNvSpPr>
            <a:spLocks noGrp="1"/>
          </p:cNvSpPr>
          <p:nvPr>
            <p:ph type="dt" sz="half" idx="10"/>
          </p:nvPr>
        </p:nvSpPr>
        <p:spPr/>
        <p:txBody>
          <a:bodyPr/>
          <a:lstStyle>
            <a:lvl1pPr>
              <a:defRPr i="1"/>
            </a:lvl1pPr>
          </a:lstStyle>
          <a:p>
            <a:pPr>
              <a:defRPr/>
            </a:pPr>
            <a:fld id="{E03CF501-192B-45D9-B024-58967FFA45F2}" type="datetime1">
              <a:rPr lang="ja-JP" altLang="en-US"/>
              <a:pPr>
                <a:defRPr/>
              </a:pPr>
              <a:t>2011/6/25</a:t>
            </a:fld>
            <a:endParaRPr lang="ja-JP" altLang="en-US"/>
          </a:p>
        </p:txBody>
      </p:sp>
      <p:sp>
        <p:nvSpPr>
          <p:cNvPr id="8" name="フッター プレースホルダ 4"/>
          <p:cNvSpPr>
            <a:spLocks noGrp="1"/>
          </p:cNvSpPr>
          <p:nvPr>
            <p:ph type="ftr" sz="quarter" idx="11"/>
          </p:nvPr>
        </p:nvSpPr>
        <p:spPr/>
        <p:txBody>
          <a:bodyPr/>
          <a:lstStyle>
            <a:lvl1pPr>
              <a:defRPr i="1"/>
            </a:lvl1pPr>
          </a:lstStyle>
          <a:p>
            <a:pPr>
              <a:defRPr/>
            </a:pPr>
            <a:endParaRPr lang="ja-JP" altLang="en-US"/>
          </a:p>
        </p:txBody>
      </p:sp>
      <p:sp>
        <p:nvSpPr>
          <p:cNvPr id="9" name="スライド番号プレースホルダ 11"/>
          <p:cNvSpPr>
            <a:spLocks noGrp="1"/>
          </p:cNvSpPr>
          <p:nvPr>
            <p:ph type="sldNum" sz="quarter" idx="12"/>
          </p:nvPr>
        </p:nvSpPr>
        <p:spPr/>
        <p:txBody>
          <a:bodyPr/>
          <a:lstStyle>
            <a:lvl1pPr>
              <a:defRPr i="1"/>
            </a:lvl1pPr>
          </a:lstStyle>
          <a:p>
            <a:pPr>
              <a:defRPr/>
            </a:pPr>
            <a:fld id="{FF906874-B937-47B9-AD95-A31F11627316}" type="slidenum">
              <a:rPr lang="ja-JP" altLang="en-US"/>
              <a:pPr>
                <a:defRPr/>
              </a:pPr>
              <a:t>‹#›</a:t>
            </a:fld>
            <a:endParaRPr lang="ja-JP" altLang="en-US"/>
          </a:p>
        </p:txBody>
      </p:sp>
    </p:spTree>
    <p:extLst>
      <p:ext uri="{BB962C8B-B14F-4D97-AF65-F5344CB8AC3E}">
        <p14:creationId xmlns:p14="http://schemas.microsoft.com/office/powerpoint/2010/main" val="2399561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285728"/>
            <a:ext cx="7686700" cy="785818"/>
          </a:xfrm>
        </p:spPr>
        <p:txBody>
          <a:bodyPr/>
          <a:lstStyle>
            <a:lvl1pPr algn="l">
              <a:defRPr/>
            </a:lvl1pPr>
          </a:lstStyle>
          <a:p>
            <a:r>
              <a:rPr lang="ja-JP" altLang="en-US" smtClean="0"/>
              <a:t>マスタ タイトルの書式設定</a:t>
            </a:r>
            <a:endParaRPr lang="en-US"/>
          </a:p>
        </p:txBody>
      </p:sp>
      <p:sp>
        <p:nvSpPr>
          <p:cNvPr id="3" name="日付プレースホルダ 16"/>
          <p:cNvSpPr>
            <a:spLocks noGrp="1"/>
          </p:cNvSpPr>
          <p:nvPr>
            <p:ph type="dt" sz="half" idx="10"/>
          </p:nvPr>
        </p:nvSpPr>
        <p:spPr/>
        <p:txBody>
          <a:bodyPr/>
          <a:lstStyle>
            <a:lvl1pPr>
              <a:defRPr i="1"/>
            </a:lvl1pPr>
          </a:lstStyle>
          <a:p>
            <a:pPr>
              <a:defRPr/>
            </a:pPr>
            <a:fld id="{D1CAF50E-ECAA-4DB1-BE71-CCEEDC2F9002}" type="datetime1">
              <a:rPr lang="ja-JP" altLang="en-US"/>
              <a:pPr>
                <a:defRPr/>
              </a:pPr>
              <a:t>2011/6/25</a:t>
            </a:fld>
            <a:endParaRPr lang="ja-JP" altLang="en-US"/>
          </a:p>
        </p:txBody>
      </p:sp>
      <p:sp>
        <p:nvSpPr>
          <p:cNvPr id="4" name="フッター プレースホルダ 4"/>
          <p:cNvSpPr>
            <a:spLocks noGrp="1"/>
          </p:cNvSpPr>
          <p:nvPr>
            <p:ph type="ftr" sz="quarter" idx="11"/>
          </p:nvPr>
        </p:nvSpPr>
        <p:spPr/>
        <p:txBody>
          <a:bodyPr/>
          <a:lstStyle>
            <a:lvl1pPr>
              <a:defRPr i="1"/>
            </a:lvl1pPr>
          </a:lstStyle>
          <a:p>
            <a:pPr>
              <a:defRPr/>
            </a:pPr>
            <a:endParaRPr lang="ja-JP" altLang="en-US"/>
          </a:p>
        </p:txBody>
      </p:sp>
      <p:sp>
        <p:nvSpPr>
          <p:cNvPr id="5" name="スライド番号プレースホルダ 11"/>
          <p:cNvSpPr>
            <a:spLocks noGrp="1"/>
          </p:cNvSpPr>
          <p:nvPr>
            <p:ph type="sldNum" sz="quarter" idx="12"/>
          </p:nvPr>
        </p:nvSpPr>
        <p:spPr/>
        <p:txBody>
          <a:bodyPr/>
          <a:lstStyle>
            <a:lvl1pPr>
              <a:defRPr i="1"/>
            </a:lvl1pPr>
          </a:lstStyle>
          <a:p>
            <a:pPr>
              <a:defRPr/>
            </a:pPr>
            <a:fld id="{31779F75-5170-4B05-A010-1FA54724A878}" type="slidenum">
              <a:rPr lang="ja-JP" altLang="en-US"/>
              <a:pPr>
                <a:defRPr/>
              </a:pPr>
              <a:t>‹#›</a:t>
            </a:fld>
            <a:endParaRPr lang="ja-JP" altLang="en-US"/>
          </a:p>
        </p:txBody>
      </p:sp>
    </p:spTree>
    <p:extLst>
      <p:ext uri="{BB962C8B-B14F-4D97-AF65-F5344CB8AC3E}">
        <p14:creationId xmlns:p14="http://schemas.microsoft.com/office/powerpoint/2010/main" val="97151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6"/>
          <p:cNvSpPr>
            <a:spLocks noGrp="1"/>
          </p:cNvSpPr>
          <p:nvPr>
            <p:ph type="dt" sz="half" idx="10"/>
          </p:nvPr>
        </p:nvSpPr>
        <p:spPr/>
        <p:txBody>
          <a:bodyPr/>
          <a:lstStyle>
            <a:lvl1pPr>
              <a:defRPr i="1"/>
            </a:lvl1pPr>
          </a:lstStyle>
          <a:p>
            <a:pPr>
              <a:defRPr/>
            </a:pPr>
            <a:fld id="{58D1C2C3-34F1-4DD2-8FAD-5ADCCDAF05F4}" type="datetime1">
              <a:rPr lang="ja-JP" altLang="en-US"/>
              <a:pPr>
                <a:defRPr/>
              </a:pPr>
              <a:t>2011/6/25</a:t>
            </a:fld>
            <a:endParaRPr lang="ja-JP" altLang="en-US"/>
          </a:p>
        </p:txBody>
      </p:sp>
      <p:sp>
        <p:nvSpPr>
          <p:cNvPr id="3" name="フッター プレースホルダ 4"/>
          <p:cNvSpPr>
            <a:spLocks noGrp="1"/>
          </p:cNvSpPr>
          <p:nvPr>
            <p:ph type="ftr" sz="quarter" idx="11"/>
          </p:nvPr>
        </p:nvSpPr>
        <p:spPr/>
        <p:txBody>
          <a:bodyPr/>
          <a:lstStyle>
            <a:lvl1pPr>
              <a:defRPr i="1"/>
            </a:lvl1pPr>
          </a:lstStyle>
          <a:p>
            <a:pPr>
              <a:defRPr/>
            </a:pPr>
            <a:endParaRPr lang="ja-JP" altLang="en-US"/>
          </a:p>
        </p:txBody>
      </p:sp>
      <p:sp>
        <p:nvSpPr>
          <p:cNvPr id="4" name="スライド番号プレースホルダ 11"/>
          <p:cNvSpPr>
            <a:spLocks noGrp="1"/>
          </p:cNvSpPr>
          <p:nvPr>
            <p:ph type="sldNum" sz="quarter" idx="12"/>
          </p:nvPr>
        </p:nvSpPr>
        <p:spPr/>
        <p:txBody>
          <a:bodyPr/>
          <a:lstStyle>
            <a:lvl1pPr>
              <a:defRPr i="1"/>
            </a:lvl1pPr>
          </a:lstStyle>
          <a:p>
            <a:pPr>
              <a:defRPr/>
            </a:pPr>
            <a:fld id="{4D6D9AED-9931-4639-827C-1B70E8597C26}" type="slidenum">
              <a:rPr lang="ja-JP" altLang="en-US"/>
              <a:pPr>
                <a:defRPr/>
              </a:pPr>
              <a:t>‹#›</a:t>
            </a:fld>
            <a:endParaRPr lang="ja-JP" altLang="en-US"/>
          </a:p>
        </p:txBody>
      </p:sp>
    </p:spTree>
    <p:extLst>
      <p:ext uri="{BB962C8B-B14F-4D97-AF65-F5344CB8AC3E}">
        <p14:creationId xmlns:p14="http://schemas.microsoft.com/office/powerpoint/2010/main" val="630464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16"/>
          <p:cNvSpPr>
            <a:spLocks noGrp="1"/>
          </p:cNvSpPr>
          <p:nvPr>
            <p:ph type="dt" sz="half" idx="10"/>
          </p:nvPr>
        </p:nvSpPr>
        <p:spPr/>
        <p:txBody>
          <a:bodyPr/>
          <a:lstStyle>
            <a:lvl1pPr>
              <a:defRPr i="1"/>
            </a:lvl1pPr>
          </a:lstStyle>
          <a:p>
            <a:pPr>
              <a:defRPr/>
            </a:pPr>
            <a:fld id="{B0D0CEFB-500E-4B3F-ABC1-3333EB14590B}" type="datetime1">
              <a:rPr lang="ja-JP" altLang="en-US"/>
              <a:pPr>
                <a:defRPr/>
              </a:pPr>
              <a:t>2011/6/25</a:t>
            </a:fld>
            <a:endParaRPr lang="ja-JP" altLang="en-US"/>
          </a:p>
        </p:txBody>
      </p:sp>
      <p:sp>
        <p:nvSpPr>
          <p:cNvPr id="6" name="フッター プレースホルダ 4"/>
          <p:cNvSpPr>
            <a:spLocks noGrp="1"/>
          </p:cNvSpPr>
          <p:nvPr>
            <p:ph type="ftr" sz="quarter" idx="11"/>
          </p:nvPr>
        </p:nvSpPr>
        <p:spPr/>
        <p:txBody>
          <a:bodyPr/>
          <a:lstStyle>
            <a:lvl1pPr>
              <a:defRPr i="1"/>
            </a:lvl1pPr>
          </a:lstStyle>
          <a:p>
            <a:pPr>
              <a:defRPr/>
            </a:pPr>
            <a:endParaRPr lang="ja-JP" altLang="en-US"/>
          </a:p>
        </p:txBody>
      </p:sp>
      <p:sp>
        <p:nvSpPr>
          <p:cNvPr id="7" name="スライド番号プレースホルダ 11"/>
          <p:cNvSpPr>
            <a:spLocks noGrp="1"/>
          </p:cNvSpPr>
          <p:nvPr>
            <p:ph type="sldNum" sz="quarter" idx="12"/>
          </p:nvPr>
        </p:nvSpPr>
        <p:spPr/>
        <p:txBody>
          <a:bodyPr/>
          <a:lstStyle>
            <a:lvl1pPr>
              <a:defRPr i="1"/>
            </a:lvl1pPr>
          </a:lstStyle>
          <a:p>
            <a:pPr>
              <a:defRPr/>
            </a:pPr>
            <a:fld id="{DB670C24-1909-429F-9E6C-AC9FFF1BD0CB}" type="slidenum">
              <a:rPr lang="ja-JP" altLang="en-US"/>
              <a:pPr>
                <a:defRPr/>
              </a:pPr>
              <a:t>‹#›</a:t>
            </a:fld>
            <a:endParaRPr lang="ja-JP" altLang="en-US"/>
          </a:p>
        </p:txBody>
      </p:sp>
    </p:spTree>
    <p:extLst>
      <p:ext uri="{BB962C8B-B14F-4D97-AF65-F5344CB8AC3E}">
        <p14:creationId xmlns:p14="http://schemas.microsoft.com/office/powerpoint/2010/main" val="1021049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078172" y="4857760"/>
            <a:ext cx="3065464" cy="566738"/>
          </a:xfrm>
        </p:spPr>
        <p:txBody>
          <a:bodyPr anchor="b"/>
          <a:lstStyle>
            <a:lvl1pPr algn="ctr">
              <a:defRPr sz="2000" b="1"/>
            </a:lvl1pPr>
          </a:lstStyle>
          <a:p>
            <a:r>
              <a:rPr lang="ja-JP" altLang="en-US" smtClean="0"/>
              <a:t>マスタ タイトルの書式設定</a:t>
            </a:r>
            <a:endParaRPr lang="en-US"/>
          </a:p>
        </p:txBody>
      </p:sp>
      <p:sp>
        <p:nvSpPr>
          <p:cNvPr id="3" name="図プレースホルダ 2"/>
          <p:cNvSpPr>
            <a:spLocks noGrp="1"/>
          </p:cNvSpPr>
          <p:nvPr>
            <p:ph type="pic" idx="1"/>
          </p:nvPr>
        </p:nvSpPr>
        <p:spPr>
          <a:xfrm>
            <a:off x="1857356" y="714356"/>
            <a:ext cx="5486400" cy="4114800"/>
          </a:xfrm>
          <a:prstGeom prst="rect">
            <a:avLst/>
          </a:prstGeom>
          <a:noFill/>
          <a:ln w="76200">
            <a:noFill/>
          </a:ln>
          <a:effectLst>
            <a:outerShdw blurRad="190500" algn="ctr" rotWithShape="0">
              <a:srgbClr val="000000">
                <a:alpha val="70000"/>
              </a:srgbClr>
            </a:outerShdw>
          </a:effectLst>
          <a:scene3d>
            <a:camera prst="orthographicFront">
              <a:rot lat="0" lon="0" rev="0"/>
            </a:camera>
            <a:lightRig rig="threePt" dir="t"/>
          </a:scene3d>
          <a:sp3d/>
        </p:spPr>
        <p:txBody>
          <a:bodyPr rtlCol="0">
            <a:normAutofit/>
            <a:sp3d extrusionH="57150">
              <a:bevelT w="38100" h="38100" prst="angle"/>
            </a:sp3d>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en-US" noProof="0" dirty="0"/>
          </a:p>
        </p:txBody>
      </p:sp>
      <p:sp>
        <p:nvSpPr>
          <p:cNvPr id="4" name="テキスト プレースホルダ 3"/>
          <p:cNvSpPr>
            <a:spLocks noGrp="1"/>
          </p:cNvSpPr>
          <p:nvPr>
            <p:ph type="body" sz="half" idx="2"/>
          </p:nvPr>
        </p:nvSpPr>
        <p:spPr>
          <a:xfrm>
            <a:off x="3086128" y="5429264"/>
            <a:ext cx="3057508" cy="633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16"/>
          <p:cNvSpPr>
            <a:spLocks noGrp="1"/>
          </p:cNvSpPr>
          <p:nvPr>
            <p:ph type="dt" sz="half" idx="10"/>
          </p:nvPr>
        </p:nvSpPr>
        <p:spPr/>
        <p:txBody>
          <a:bodyPr/>
          <a:lstStyle>
            <a:lvl1pPr>
              <a:defRPr i="1"/>
            </a:lvl1pPr>
          </a:lstStyle>
          <a:p>
            <a:pPr>
              <a:defRPr/>
            </a:pPr>
            <a:fld id="{2479C826-29D5-49BC-BBE3-D516EB71BA61}" type="datetime1">
              <a:rPr lang="ja-JP" altLang="en-US"/>
              <a:pPr>
                <a:defRPr/>
              </a:pPr>
              <a:t>2011/6/25</a:t>
            </a:fld>
            <a:endParaRPr lang="ja-JP" altLang="en-US"/>
          </a:p>
        </p:txBody>
      </p:sp>
      <p:sp>
        <p:nvSpPr>
          <p:cNvPr id="6" name="フッター プレースホルダ 4"/>
          <p:cNvSpPr>
            <a:spLocks noGrp="1"/>
          </p:cNvSpPr>
          <p:nvPr>
            <p:ph type="ftr" sz="quarter" idx="11"/>
          </p:nvPr>
        </p:nvSpPr>
        <p:spPr/>
        <p:txBody>
          <a:bodyPr/>
          <a:lstStyle>
            <a:lvl1pPr>
              <a:defRPr i="1"/>
            </a:lvl1pPr>
          </a:lstStyle>
          <a:p>
            <a:pPr>
              <a:defRPr/>
            </a:pPr>
            <a:endParaRPr lang="ja-JP" altLang="en-US"/>
          </a:p>
        </p:txBody>
      </p:sp>
      <p:sp>
        <p:nvSpPr>
          <p:cNvPr id="7" name="スライド番号プレースホルダ 11"/>
          <p:cNvSpPr>
            <a:spLocks noGrp="1"/>
          </p:cNvSpPr>
          <p:nvPr>
            <p:ph type="sldNum" sz="quarter" idx="12"/>
          </p:nvPr>
        </p:nvSpPr>
        <p:spPr/>
        <p:txBody>
          <a:bodyPr/>
          <a:lstStyle>
            <a:lvl1pPr>
              <a:defRPr i="1"/>
            </a:lvl1pPr>
          </a:lstStyle>
          <a:p>
            <a:pPr>
              <a:defRPr/>
            </a:pPr>
            <a:fld id="{B4AA8F55-9527-4029-8BCB-25AEE24FBBCA}" type="slidenum">
              <a:rPr lang="ja-JP" altLang="en-US"/>
              <a:pPr>
                <a:defRPr/>
              </a:pPr>
              <a:t>‹#›</a:t>
            </a:fld>
            <a:endParaRPr lang="ja-JP" altLang="en-US"/>
          </a:p>
        </p:txBody>
      </p:sp>
    </p:spTree>
    <p:extLst>
      <p:ext uri="{BB962C8B-B14F-4D97-AF65-F5344CB8AC3E}">
        <p14:creationId xmlns:p14="http://schemas.microsoft.com/office/powerpoint/2010/main" val="213707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2DF6CDF-12D9-4F72-BCD2-A50B72D1B9DA}" type="slidenum">
              <a:rPr lang="en-US" altLang="ja-JP"/>
              <a:pPr>
                <a:defRPr/>
              </a:pPr>
              <a:t>‹#›</a:t>
            </a:fld>
            <a:endParaRPr lang="en-US" altLang="ja-JP"/>
          </a:p>
        </p:txBody>
      </p:sp>
    </p:spTree>
    <p:extLst>
      <p:ext uri="{BB962C8B-B14F-4D97-AF65-F5344CB8AC3E}">
        <p14:creationId xmlns:p14="http://schemas.microsoft.com/office/powerpoint/2010/main" val="1034343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16"/>
          <p:cNvSpPr>
            <a:spLocks noGrp="1"/>
          </p:cNvSpPr>
          <p:nvPr>
            <p:ph type="dt" sz="half" idx="10"/>
          </p:nvPr>
        </p:nvSpPr>
        <p:spPr/>
        <p:txBody>
          <a:bodyPr/>
          <a:lstStyle>
            <a:lvl1pPr>
              <a:defRPr i="1"/>
            </a:lvl1pPr>
          </a:lstStyle>
          <a:p>
            <a:pPr>
              <a:defRPr/>
            </a:pPr>
            <a:fld id="{273B45F0-8D7D-42B4-A105-62DEDAF5EAE1}" type="datetime1">
              <a:rPr lang="ja-JP" altLang="en-US"/>
              <a:pPr>
                <a:defRPr/>
              </a:pPr>
              <a:t>2011/6/25</a:t>
            </a:fld>
            <a:endParaRPr lang="ja-JP" altLang="en-US"/>
          </a:p>
        </p:txBody>
      </p:sp>
      <p:sp>
        <p:nvSpPr>
          <p:cNvPr id="5" name="フッター プレースホルダ 4"/>
          <p:cNvSpPr>
            <a:spLocks noGrp="1"/>
          </p:cNvSpPr>
          <p:nvPr>
            <p:ph type="ftr" sz="quarter" idx="11"/>
          </p:nvPr>
        </p:nvSpPr>
        <p:spPr/>
        <p:txBody>
          <a:bodyPr/>
          <a:lstStyle>
            <a:lvl1pPr>
              <a:defRPr i="1"/>
            </a:lvl1pPr>
          </a:lstStyle>
          <a:p>
            <a:pPr>
              <a:defRPr/>
            </a:pPr>
            <a:endParaRPr lang="ja-JP" altLang="en-US"/>
          </a:p>
        </p:txBody>
      </p:sp>
      <p:sp>
        <p:nvSpPr>
          <p:cNvPr id="6" name="スライド番号プレースホルダ 11"/>
          <p:cNvSpPr>
            <a:spLocks noGrp="1"/>
          </p:cNvSpPr>
          <p:nvPr>
            <p:ph type="sldNum" sz="quarter" idx="12"/>
          </p:nvPr>
        </p:nvSpPr>
        <p:spPr/>
        <p:txBody>
          <a:bodyPr/>
          <a:lstStyle>
            <a:lvl1pPr>
              <a:defRPr i="1"/>
            </a:lvl1pPr>
          </a:lstStyle>
          <a:p>
            <a:pPr>
              <a:defRPr/>
            </a:pPr>
            <a:fld id="{4CEB733B-711C-440C-ADBB-E3252696F781}" type="slidenum">
              <a:rPr lang="ja-JP" altLang="en-US"/>
              <a:pPr>
                <a:defRPr/>
              </a:pPr>
              <a:t>‹#›</a:t>
            </a:fld>
            <a:endParaRPr lang="ja-JP" altLang="en-US"/>
          </a:p>
        </p:txBody>
      </p:sp>
    </p:spTree>
    <p:extLst>
      <p:ext uri="{BB962C8B-B14F-4D97-AF65-F5344CB8AC3E}">
        <p14:creationId xmlns:p14="http://schemas.microsoft.com/office/powerpoint/2010/main" val="4250382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29454" y="274639"/>
            <a:ext cx="1757346" cy="5851525"/>
          </a:xfrm>
        </p:spPr>
        <p:txBody>
          <a:bodyPr vert="eaVer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457200" y="274639"/>
            <a:ext cx="6400816"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16"/>
          <p:cNvSpPr>
            <a:spLocks noGrp="1"/>
          </p:cNvSpPr>
          <p:nvPr>
            <p:ph type="dt" sz="half" idx="10"/>
          </p:nvPr>
        </p:nvSpPr>
        <p:spPr/>
        <p:txBody>
          <a:bodyPr/>
          <a:lstStyle>
            <a:lvl1pPr>
              <a:defRPr i="1"/>
            </a:lvl1pPr>
          </a:lstStyle>
          <a:p>
            <a:pPr>
              <a:defRPr/>
            </a:pPr>
            <a:fld id="{25C6B4C4-FAB3-4F1F-B6C6-C42692232584}" type="datetime1">
              <a:rPr lang="ja-JP" altLang="en-US"/>
              <a:pPr>
                <a:defRPr/>
              </a:pPr>
              <a:t>2011/6/25</a:t>
            </a:fld>
            <a:endParaRPr lang="ja-JP" altLang="en-US"/>
          </a:p>
        </p:txBody>
      </p:sp>
      <p:sp>
        <p:nvSpPr>
          <p:cNvPr id="5" name="フッター プレースホルダ 4"/>
          <p:cNvSpPr>
            <a:spLocks noGrp="1"/>
          </p:cNvSpPr>
          <p:nvPr>
            <p:ph type="ftr" sz="quarter" idx="11"/>
          </p:nvPr>
        </p:nvSpPr>
        <p:spPr/>
        <p:txBody>
          <a:bodyPr/>
          <a:lstStyle>
            <a:lvl1pPr>
              <a:defRPr i="1"/>
            </a:lvl1pPr>
          </a:lstStyle>
          <a:p>
            <a:pPr>
              <a:defRPr/>
            </a:pPr>
            <a:endParaRPr lang="ja-JP" altLang="en-US"/>
          </a:p>
        </p:txBody>
      </p:sp>
      <p:sp>
        <p:nvSpPr>
          <p:cNvPr id="6" name="スライド番号プレースホルダ 11"/>
          <p:cNvSpPr>
            <a:spLocks noGrp="1"/>
          </p:cNvSpPr>
          <p:nvPr>
            <p:ph type="sldNum" sz="quarter" idx="12"/>
          </p:nvPr>
        </p:nvSpPr>
        <p:spPr/>
        <p:txBody>
          <a:bodyPr/>
          <a:lstStyle>
            <a:lvl1pPr>
              <a:defRPr i="1"/>
            </a:lvl1pPr>
          </a:lstStyle>
          <a:p>
            <a:pPr>
              <a:defRPr/>
            </a:pPr>
            <a:fld id="{450F0F1C-6ABE-47E1-8089-58E3923AA814}" type="slidenum">
              <a:rPr lang="ja-JP" altLang="en-US"/>
              <a:pPr>
                <a:defRPr/>
              </a:pPr>
              <a:t>‹#›</a:t>
            </a:fld>
            <a:endParaRPr lang="ja-JP" altLang="en-US"/>
          </a:p>
        </p:txBody>
      </p:sp>
    </p:spTree>
    <p:extLst>
      <p:ext uri="{BB962C8B-B14F-4D97-AF65-F5344CB8AC3E}">
        <p14:creationId xmlns:p14="http://schemas.microsoft.com/office/powerpoint/2010/main" val="4283738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日付プレースホルダ 16"/>
          <p:cNvSpPr>
            <a:spLocks noGrp="1"/>
          </p:cNvSpPr>
          <p:nvPr>
            <p:ph type="dt" sz="half" idx="10"/>
          </p:nvPr>
        </p:nvSpPr>
        <p:spPr/>
        <p:txBody>
          <a:bodyPr/>
          <a:lstStyle>
            <a:lvl1pPr>
              <a:defRPr i="1"/>
            </a:lvl1pPr>
          </a:lstStyle>
          <a:p>
            <a:pPr>
              <a:defRPr/>
            </a:pPr>
            <a:fld id="{2267B958-287D-4747-8F45-1EC85716AF44}" type="datetime1">
              <a:rPr lang="ja-JP" altLang="en-US"/>
              <a:pPr>
                <a:defRPr/>
              </a:pPr>
              <a:t>2011/6/25</a:t>
            </a:fld>
            <a:endParaRPr lang="ja-JP" altLang="en-US"/>
          </a:p>
        </p:txBody>
      </p:sp>
      <p:sp>
        <p:nvSpPr>
          <p:cNvPr id="5" name="フッター プレースホルダ 4"/>
          <p:cNvSpPr>
            <a:spLocks noGrp="1"/>
          </p:cNvSpPr>
          <p:nvPr>
            <p:ph type="ftr" sz="quarter" idx="11"/>
          </p:nvPr>
        </p:nvSpPr>
        <p:spPr/>
        <p:txBody>
          <a:bodyPr/>
          <a:lstStyle>
            <a:lvl1pPr>
              <a:defRPr i="1"/>
            </a:lvl1pPr>
          </a:lstStyle>
          <a:p>
            <a:pPr>
              <a:defRPr/>
            </a:pPr>
            <a:endParaRPr lang="ja-JP" altLang="en-US"/>
          </a:p>
        </p:txBody>
      </p:sp>
      <p:sp>
        <p:nvSpPr>
          <p:cNvPr id="6" name="スライド番号プレースホルダ 11"/>
          <p:cNvSpPr>
            <a:spLocks noGrp="1"/>
          </p:cNvSpPr>
          <p:nvPr>
            <p:ph type="sldNum" sz="quarter" idx="12"/>
          </p:nvPr>
        </p:nvSpPr>
        <p:spPr/>
        <p:txBody>
          <a:bodyPr/>
          <a:lstStyle>
            <a:lvl1pPr>
              <a:defRPr i="1"/>
            </a:lvl1pPr>
          </a:lstStyle>
          <a:p>
            <a:pPr>
              <a:defRPr/>
            </a:pPr>
            <a:fld id="{5C8EE686-7140-4224-8BCB-DB81087DC7FC}" type="slidenum">
              <a:rPr lang="ja-JP" altLang="en-US"/>
              <a:pPr>
                <a:defRPr/>
              </a:pPr>
              <a:t>‹#›</a:t>
            </a:fld>
            <a:endParaRPr lang="ja-JP" altLang="en-US"/>
          </a:p>
        </p:txBody>
      </p:sp>
    </p:spTree>
    <p:extLst>
      <p:ext uri="{BB962C8B-B14F-4D97-AF65-F5344CB8AC3E}">
        <p14:creationId xmlns:p14="http://schemas.microsoft.com/office/powerpoint/2010/main" val="2035966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B457FC2-0903-451F-B4CC-C3DEBDFC39A5}" type="slidenum">
              <a:rPr lang="en-US" altLang="ja-JP"/>
              <a:pPr>
                <a:defRPr/>
              </a:pPr>
              <a:t>‹#›</a:t>
            </a:fld>
            <a:endParaRPr lang="en-US" altLang="ja-JP"/>
          </a:p>
        </p:txBody>
      </p:sp>
    </p:spTree>
    <p:extLst>
      <p:ext uri="{BB962C8B-B14F-4D97-AF65-F5344CB8AC3E}">
        <p14:creationId xmlns:p14="http://schemas.microsoft.com/office/powerpoint/2010/main" val="918962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DC78555-247A-4423-9F5E-22A41506CFA1}" type="slidenum">
              <a:rPr lang="en-US" altLang="ja-JP"/>
              <a:pPr>
                <a:defRPr/>
              </a:pPr>
              <a:t>‹#›</a:t>
            </a:fld>
            <a:endParaRPr lang="en-US" altLang="ja-JP"/>
          </a:p>
        </p:txBody>
      </p:sp>
    </p:spTree>
    <p:extLst>
      <p:ext uri="{BB962C8B-B14F-4D97-AF65-F5344CB8AC3E}">
        <p14:creationId xmlns:p14="http://schemas.microsoft.com/office/powerpoint/2010/main" val="3324209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80B3E0C-C593-4AF6-9249-293C48C34565}" type="slidenum">
              <a:rPr lang="en-US" altLang="ja-JP"/>
              <a:pPr>
                <a:defRPr/>
              </a:pPr>
              <a:t>‹#›</a:t>
            </a:fld>
            <a:endParaRPr lang="en-US" altLang="ja-JP"/>
          </a:p>
        </p:txBody>
      </p:sp>
    </p:spTree>
    <p:extLst>
      <p:ext uri="{BB962C8B-B14F-4D97-AF65-F5344CB8AC3E}">
        <p14:creationId xmlns:p14="http://schemas.microsoft.com/office/powerpoint/2010/main" val="1207266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BBBDAB2-9984-4501-AC52-7A39F0335C45}" type="slidenum">
              <a:rPr lang="en-US" altLang="ja-JP"/>
              <a:pPr>
                <a:defRPr/>
              </a:pPr>
              <a:t>‹#›</a:t>
            </a:fld>
            <a:endParaRPr lang="en-US" altLang="ja-JP"/>
          </a:p>
        </p:txBody>
      </p:sp>
    </p:spTree>
    <p:extLst>
      <p:ext uri="{BB962C8B-B14F-4D97-AF65-F5344CB8AC3E}">
        <p14:creationId xmlns:p14="http://schemas.microsoft.com/office/powerpoint/2010/main" val="752490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E99E65F-BD68-4B1F-B08A-0864EB7B3E02}" type="slidenum">
              <a:rPr lang="en-US" altLang="ja-JP"/>
              <a:pPr>
                <a:defRPr/>
              </a:pPr>
              <a:t>‹#›</a:t>
            </a:fld>
            <a:endParaRPr lang="en-US" altLang="ja-JP"/>
          </a:p>
        </p:txBody>
      </p:sp>
    </p:spTree>
    <p:extLst>
      <p:ext uri="{BB962C8B-B14F-4D97-AF65-F5344CB8AC3E}">
        <p14:creationId xmlns:p14="http://schemas.microsoft.com/office/powerpoint/2010/main" val="31200131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CFB074F8-0288-48D3-9515-1A201F765018}" type="slidenum">
              <a:rPr lang="en-US" altLang="ja-JP"/>
              <a:pPr>
                <a:defRPr/>
              </a:pPr>
              <a:t>‹#›</a:t>
            </a:fld>
            <a:endParaRPr lang="en-US" altLang="ja-JP"/>
          </a:p>
        </p:txBody>
      </p:sp>
    </p:spTree>
    <p:extLst>
      <p:ext uri="{BB962C8B-B14F-4D97-AF65-F5344CB8AC3E}">
        <p14:creationId xmlns:p14="http://schemas.microsoft.com/office/powerpoint/2010/main" val="667788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D1CA9A8C-606B-4699-982A-7593322B9AED}" type="slidenum">
              <a:rPr lang="en-US" altLang="ja-JP"/>
              <a:pPr>
                <a:defRPr/>
              </a:pPr>
              <a:t>‹#›</a:t>
            </a:fld>
            <a:endParaRPr lang="en-US" altLang="ja-JP"/>
          </a:p>
        </p:txBody>
      </p:sp>
    </p:spTree>
    <p:extLst>
      <p:ext uri="{BB962C8B-B14F-4D97-AF65-F5344CB8AC3E}">
        <p14:creationId xmlns:p14="http://schemas.microsoft.com/office/powerpoint/2010/main" val="2111133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E3AB67E-3406-4F6C-A2F5-9B1317FA598C}" type="slidenum">
              <a:rPr lang="en-US" altLang="ja-JP"/>
              <a:pPr>
                <a:defRPr/>
              </a:pPr>
              <a:t>‹#›</a:t>
            </a:fld>
            <a:endParaRPr lang="en-US" altLang="ja-JP"/>
          </a:p>
        </p:txBody>
      </p:sp>
    </p:spTree>
    <p:extLst>
      <p:ext uri="{BB962C8B-B14F-4D97-AF65-F5344CB8AC3E}">
        <p14:creationId xmlns:p14="http://schemas.microsoft.com/office/powerpoint/2010/main" val="38390470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B89841C-6245-44BF-BACE-A69346381223}" type="slidenum">
              <a:rPr lang="en-US" altLang="ja-JP"/>
              <a:pPr>
                <a:defRPr/>
              </a:pPr>
              <a:t>‹#›</a:t>
            </a:fld>
            <a:endParaRPr lang="en-US" altLang="ja-JP"/>
          </a:p>
        </p:txBody>
      </p:sp>
    </p:spTree>
    <p:extLst>
      <p:ext uri="{BB962C8B-B14F-4D97-AF65-F5344CB8AC3E}">
        <p14:creationId xmlns:p14="http://schemas.microsoft.com/office/powerpoint/2010/main" val="25891923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4A73F05-375F-4458-A6A3-396552E49F14}" type="slidenum">
              <a:rPr lang="en-US" altLang="ja-JP"/>
              <a:pPr>
                <a:defRPr/>
              </a:pPr>
              <a:t>‹#›</a:t>
            </a:fld>
            <a:endParaRPr lang="en-US" altLang="ja-JP"/>
          </a:p>
        </p:txBody>
      </p:sp>
    </p:spTree>
    <p:extLst>
      <p:ext uri="{BB962C8B-B14F-4D97-AF65-F5344CB8AC3E}">
        <p14:creationId xmlns:p14="http://schemas.microsoft.com/office/powerpoint/2010/main" val="6453058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CDE885F-2A83-409B-8E12-266520040E56}" type="slidenum">
              <a:rPr lang="en-US" altLang="ja-JP"/>
              <a:pPr>
                <a:defRPr/>
              </a:pPr>
              <a:t>‹#›</a:t>
            </a:fld>
            <a:endParaRPr lang="en-US" altLang="ja-JP"/>
          </a:p>
        </p:txBody>
      </p:sp>
    </p:spTree>
    <p:extLst>
      <p:ext uri="{BB962C8B-B14F-4D97-AF65-F5344CB8AC3E}">
        <p14:creationId xmlns:p14="http://schemas.microsoft.com/office/powerpoint/2010/main" val="29660764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F8A2148-898B-4BC8-8DC5-1A58D5426185}" type="slidenum">
              <a:rPr lang="en-US" altLang="ja-JP"/>
              <a:pPr>
                <a:defRPr/>
              </a:pPr>
              <a:t>‹#›</a:t>
            </a:fld>
            <a:endParaRPr lang="en-US" altLang="ja-JP"/>
          </a:p>
        </p:txBody>
      </p:sp>
    </p:spTree>
    <p:extLst>
      <p:ext uri="{BB962C8B-B14F-4D97-AF65-F5344CB8AC3E}">
        <p14:creationId xmlns:p14="http://schemas.microsoft.com/office/powerpoint/2010/main" val="1061500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AD3430B-A384-4474-9C9F-903722F7997F}" type="slidenum">
              <a:rPr lang="en-US" altLang="ja-JP"/>
              <a:pPr>
                <a:defRPr/>
              </a:pPr>
              <a:t>‹#›</a:t>
            </a:fld>
            <a:endParaRPr lang="en-US" altLang="ja-JP"/>
          </a:p>
        </p:txBody>
      </p:sp>
    </p:spTree>
    <p:extLst>
      <p:ext uri="{BB962C8B-B14F-4D97-AF65-F5344CB8AC3E}">
        <p14:creationId xmlns:p14="http://schemas.microsoft.com/office/powerpoint/2010/main" val="777441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B506A296-3C2B-4754-B90C-3D02D046FE38}" type="slidenum">
              <a:rPr lang="en-US" altLang="ja-JP"/>
              <a:pPr>
                <a:defRPr/>
              </a:pPr>
              <a:t>‹#›</a:t>
            </a:fld>
            <a:endParaRPr lang="en-US" altLang="ja-JP"/>
          </a:p>
        </p:txBody>
      </p:sp>
    </p:spTree>
    <p:extLst>
      <p:ext uri="{BB962C8B-B14F-4D97-AF65-F5344CB8AC3E}">
        <p14:creationId xmlns:p14="http://schemas.microsoft.com/office/powerpoint/2010/main" val="1114735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EF82B2CB-815E-4582-8899-01A76AE9A470}" type="slidenum">
              <a:rPr lang="en-US" altLang="ja-JP"/>
              <a:pPr>
                <a:defRPr/>
              </a:pPr>
              <a:t>‹#›</a:t>
            </a:fld>
            <a:endParaRPr lang="en-US" altLang="ja-JP"/>
          </a:p>
        </p:txBody>
      </p:sp>
    </p:spTree>
    <p:extLst>
      <p:ext uri="{BB962C8B-B14F-4D97-AF65-F5344CB8AC3E}">
        <p14:creationId xmlns:p14="http://schemas.microsoft.com/office/powerpoint/2010/main" val="2303237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E17C28A7-6A1A-4800-B58F-A797A6FB68D9}" type="slidenum">
              <a:rPr lang="en-US" altLang="ja-JP"/>
              <a:pPr>
                <a:defRPr/>
              </a:pPr>
              <a:t>‹#›</a:t>
            </a:fld>
            <a:endParaRPr lang="en-US" altLang="ja-JP"/>
          </a:p>
        </p:txBody>
      </p:sp>
    </p:spTree>
    <p:extLst>
      <p:ext uri="{BB962C8B-B14F-4D97-AF65-F5344CB8AC3E}">
        <p14:creationId xmlns:p14="http://schemas.microsoft.com/office/powerpoint/2010/main" val="2092749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BD54AB3-AA09-42CA-9B9D-513421AA0442}" type="slidenum">
              <a:rPr lang="en-US" altLang="ja-JP"/>
              <a:pPr>
                <a:defRPr/>
              </a:pPr>
              <a:t>‹#›</a:t>
            </a:fld>
            <a:endParaRPr lang="en-US" altLang="ja-JP"/>
          </a:p>
        </p:txBody>
      </p:sp>
    </p:spTree>
    <p:extLst>
      <p:ext uri="{BB962C8B-B14F-4D97-AF65-F5344CB8AC3E}">
        <p14:creationId xmlns:p14="http://schemas.microsoft.com/office/powerpoint/2010/main" val="3468594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ACA7002-B4D8-44D5-BB4F-883013D7E3AD}" type="slidenum">
              <a:rPr lang="en-US" altLang="ja-JP"/>
              <a:pPr>
                <a:defRPr/>
              </a:pPr>
              <a:t>‹#›</a:t>
            </a:fld>
            <a:endParaRPr lang="en-US" altLang="ja-JP"/>
          </a:p>
        </p:txBody>
      </p:sp>
    </p:spTree>
    <p:extLst>
      <p:ext uri="{BB962C8B-B14F-4D97-AF65-F5344CB8AC3E}">
        <p14:creationId xmlns:p14="http://schemas.microsoft.com/office/powerpoint/2010/main" val="2790410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4813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i="0">
                <a:solidFill>
                  <a:schemeClr val="tx1"/>
                </a:solidFill>
              </a:defRPr>
            </a:lvl1pPr>
          </a:lstStyle>
          <a:p>
            <a:pPr>
              <a:defRPr/>
            </a:pPr>
            <a:endParaRPr lang="en-US" altLang="ja-JP"/>
          </a:p>
        </p:txBody>
      </p:sp>
      <p:sp>
        <p:nvSpPr>
          <p:cNvPr id="4813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i="0">
                <a:solidFill>
                  <a:schemeClr val="tx1"/>
                </a:solidFill>
              </a:defRPr>
            </a:lvl1pPr>
          </a:lstStyle>
          <a:p>
            <a:pPr>
              <a:defRPr/>
            </a:pPr>
            <a:endParaRPr lang="en-US" altLang="ja-JP"/>
          </a:p>
        </p:txBody>
      </p:sp>
      <p:sp>
        <p:nvSpPr>
          <p:cNvPr id="4813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i="0">
                <a:solidFill>
                  <a:schemeClr val="tx1"/>
                </a:solidFill>
              </a:defRPr>
            </a:lvl1pPr>
          </a:lstStyle>
          <a:p>
            <a:pPr>
              <a:defRPr/>
            </a:pPr>
            <a:fld id="{93D2B00F-61E3-4DEF-A22B-B6CEEAFF7EF0}" type="slidenum">
              <a:rPr lang="en-US" altLang="ja-JP"/>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正方形/長方形 9"/>
          <p:cNvSpPr/>
          <p:nvPr/>
        </p:nvSpPr>
        <p:spPr>
          <a:xfrm>
            <a:off x="0" y="0"/>
            <a:ext cx="9144000" cy="6858000"/>
          </a:xfrm>
          <a:prstGeom prst="rect">
            <a:avLst/>
          </a:prstGeom>
          <a:gradFill>
            <a:gsLst>
              <a:gs pos="0">
                <a:schemeClr val="accent1">
                  <a:alpha val="30000"/>
                </a:schemeClr>
              </a:gs>
              <a:gs pos="70000">
                <a:schemeClr val="accent1">
                  <a:alpha val="0"/>
                </a:schemeClr>
              </a:gs>
            </a:gsLst>
            <a:lin ang="16200000" scaled="1"/>
          </a:gradFill>
          <a:ln w="1270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ja-JP" altLang="en-US" sz="1800" i="0">
              <a:solidFill>
                <a:prstClr val="white"/>
              </a:solidFill>
            </a:endParaRPr>
          </a:p>
        </p:txBody>
      </p:sp>
      <p:sp useBgFill="1">
        <p:nvSpPr>
          <p:cNvPr id="9" name="フリーフォーム 8"/>
          <p:cNvSpPr>
            <a:spLocks/>
          </p:cNvSpPr>
          <p:nvPr/>
        </p:nvSpPr>
        <p:spPr bwMode="auto">
          <a:xfrm>
            <a:off x="0" y="0"/>
            <a:ext cx="9072563" cy="6858000"/>
          </a:xfrm>
          <a:custGeom>
            <a:avLst/>
            <a:gdLst/>
            <a:ahLst/>
            <a:cxnLst>
              <a:cxn ang="0">
                <a:pos x="1450" y="117"/>
              </a:cxn>
              <a:cxn ang="0">
                <a:pos x="1459" y="129"/>
              </a:cxn>
              <a:cxn ang="0">
                <a:pos x="1515" y="382"/>
              </a:cxn>
              <a:cxn ang="0">
                <a:pos x="1584" y="152"/>
              </a:cxn>
              <a:cxn ang="0">
                <a:pos x="1557" y="196"/>
              </a:cxn>
              <a:cxn ang="0">
                <a:pos x="1515" y="79"/>
              </a:cxn>
              <a:cxn ang="0">
                <a:pos x="1455" y="92"/>
              </a:cxn>
              <a:cxn ang="0">
                <a:pos x="13" y="380"/>
              </a:cxn>
              <a:cxn ang="0">
                <a:pos x="11" y="409"/>
              </a:cxn>
              <a:cxn ang="0">
                <a:pos x="31" y="336"/>
              </a:cxn>
              <a:cxn ang="0">
                <a:pos x="48" y="336"/>
              </a:cxn>
              <a:cxn ang="0">
                <a:pos x="38" y="403"/>
              </a:cxn>
              <a:cxn ang="0">
                <a:pos x="44" y="616"/>
              </a:cxn>
              <a:cxn ang="0">
                <a:pos x="29" y="591"/>
              </a:cxn>
              <a:cxn ang="0">
                <a:pos x="0" y="632"/>
              </a:cxn>
              <a:cxn ang="0">
                <a:pos x="1557" y="1083"/>
              </a:cxn>
              <a:cxn ang="0">
                <a:pos x="1551" y="1006"/>
              </a:cxn>
              <a:cxn ang="0">
                <a:pos x="1534" y="946"/>
              </a:cxn>
              <a:cxn ang="0">
                <a:pos x="1530" y="898"/>
              </a:cxn>
              <a:cxn ang="0">
                <a:pos x="1532" y="820"/>
              </a:cxn>
              <a:cxn ang="0">
                <a:pos x="1572" y="708"/>
              </a:cxn>
              <a:cxn ang="0">
                <a:pos x="1580" y="634"/>
              </a:cxn>
              <a:cxn ang="0">
                <a:pos x="1582" y="495"/>
              </a:cxn>
              <a:cxn ang="0">
                <a:pos x="1578" y="555"/>
              </a:cxn>
              <a:cxn ang="0">
                <a:pos x="1546" y="499"/>
              </a:cxn>
              <a:cxn ang="0">
                <a:pos x="1536" y="497"/>
              </a:cxn>
              <a:cxn ang="0">
                <a:pos x="1519" y="417"/>
              </a:cxn>
              <a:cxn ang="0">
                <a:pos x="1522" y="503"/>
              </a:cxn>
              <a:cxn ang="0">
                <a:pos x="1505" y="361"/>
              </a:cxn>
              <a:cxn ang="0">
                <a:pos x="1513" y="346"/>
              </a:cxn>
              <a:cxn ang="0">
                <a:pos x="1530" y="290"/>
              </a:cxn>
              <a:cxn ang="0">
                <a:pos x="1551" y="303"/>
              </a:cxn>
              <a:cxn ang="0">
                <a:pos x="1563" y="286"/>
              </a:cxn>
              <a:cxn ang="0">
                <a:pos x="1595" y="438"/>
              </a:cxn>
              <a:cxn ang="0">
                <a:pos x="1590" y="394"/>
              </a:cxn>
              <a:cxn ang="0">
                <a:pos x="1597" y="299"/>
              </a:cxn>
              <a:cxn ang="0">
                <a:pos x="34" y="647"/>
              </a:cxn>
              <a:cxn ang="0">
                <a:pos x="1459" y="129"/>
              </a:cxn>
              <a:cxn ang="0">
                <a:pos x="1555" y="689"/>
              </a:cxn>
              <a:cxn ang="0">
                <a:pos x="1496" y="918"/>
              </a:cxn>
              <a:cxn ang="0">
                <a:pos x="1425" y="100"/>
              </a:cxn>
              <a:cxn ang="0">
                <a:pos x="1436" y="111"/>
              </a:cxn>
              <a:cxn ang="0">
                <a:pos x="1436" y="96"/>
              </a:cxn>
              <a:cxn ang="0">
                <a:pos x="1459" y="129"/>
              </a:cxn>
              <a:cxn ang="0">
                <a:pos x="1459" y="129"/>
              </a:cxn>
              <a:cxn ang="0">
                <a:pos x="1536" y="954"/>
              </a:cxn>
              <a:cxn ang="0">
                <a:pos x="1536" y="991"/>
              </a:cxn>
              <a:cxn ang="0">
                <a:pos x="1530" y="1025"/>
              </a:cxn>
              <a:cxn ang="0">
                <a:pos x="1505" y="1041"/>
              </a:cxn>
              <a:cxn ang="0">
                <a:pos x="1515" y="925"/>
              </a:cxn>
              <a:cxn ang="0">
                <a:pos x="1490" y="970"/>
              </a:cxn>
              <a:cxn ang="0">
                <a:pos x="1546" y="442"/>
              </a:cxn>
              <a:cxn ang="0">
                <a:pos x="1613" y="943"/>
              </a:cxn>
              <a:cxn ang="0">
                <a:pos x="1413" y="13"/>
              </a:cxn>
              <a:cxn ang="0">
                <a:pos x="1457" y="88"/>
              </a:cxn>
              <a:cxn ang="0">
                <a:pos x="1442" y="73"/>
              </a:cxn>
              <a:cxn ang="0">
                <a:pos x="42" y="459"/>
              </a:cxn>
              <a:cxn ang="0">
                <a:pos x="1570" y="818"/>
              </a:cxn>
              <a:cxn ang="0">
                <a:pos x="1592" y="943"/>
              </a:cxn>
              <a:cxn ang="0">
                <a:pos x="1563" y="791"/>
              </a:cxn>
              <a:cxn ang="0">
                <a:pos x="1459" y="129"/>
              </a:cxn>
              <a:cxn ang="0">
                <a:pos x="1565" y="1137"/>
              </a:cxn>
            </a:cxnLst>
            <a:rect l="0" t="0" r="0" b="0"/>
            <a:pathLst>
              <a:path w="1624" h="1148">
                <a:moveTo>
                  <a:pt x="1459" y="129"/>
                </a:moveTo>
                <a:lnTo>
                  <a:pt x="1457" y="127"/>
                </a:lnTo>
                <a:lnTo>
                  <a:pt x="1457" y="129"/>
                </a:lnTo>
                <a:lnTo>
                  <a:pt x="1459" y="129"/>
                </a:lnTo>
                <a:lnTo>
                  <a:pt x="1448" y="100"/>
                </a:lnTo>
                <a:lnTo>
                  <a:pt x="1446" y="98"/>
                </a:lnTo>
                <a:lnTo>
                  <a:pt x="1448" y="98"/>
                </a:lnTo>
                <a:lnTo>
                  <a:pt x="1446" y="98"/>
                </a:lnTo>
                <a:lnTo>
                  <a:pt x="1448" y="100"/>
                </a:lnTo>
                <a:lnTo>
                  <a:pt x="1459" y="129"/>
                </a:lnTo>
                <a:lnTo>
                  <a:pt x="1438" y="107"/>
                </a:lnTo>
                <a:lnTo>
                  <a:pt x="1436" y="106"/>
                </a:lnTo>
                <a:lnTo>
                  <a:pt x="1436" y="107"/>
                </a:lnTo>
                <a:lnTo>
                  <a:pt x="1438" y="107"/>
                </a:lnTo>
                <a:lnTo>
                  <a:pt x="1440" y="107"/>
                </a:lnTo>
                <a:lnTo>
                  <a:pt x="1438" y="106"/>
                </a:lnTo>
                <a:lnTo>
                  <a:pt x="1438" y="107"/>
                </a:lnTo>
                <a:lnTo>
                  <a:pt x="1459" y="129"/>
                </a:lnTo>
                <a:lnTo>
                  <a:pt x="1451" y="115"/>
                </a:lnTo>
                <a:lnTo>
                  <a:pt x="1450" y="115"/>
                </a:lnTo>
                <a:lnTo>
                  <a:pt x="1450" y="111"/>
                </a:lnTo>
                <a:lnTo>
                  <a:pt x="1448" y="115"/>
                </a:lnTo>
                <a:lnTo>
                  <a:pt x="1444" y="109"/>
                </a:lnTo>
                <a:lnTo>
                  <a:pt x="1446" y="111"/>
                </a:lnTo>
                <a:lnTo>
                  <a:pt x="1444" y="117"/>
                </a:lnTo>
                <a:lnTo>
                  <a:pt x="1446" y="117"/>
                </a:lnTo>
                <a:lnTo>
                  <a:pt x="1446" y="115"/>
                </a:lnTo>
                <a:lnTo>
                  <a:pt x="1448" y="115"/>
                </a:lnTo>
                <a:lnTo>
                  <a:pt x="1448" y="117"/>
                </a:lnTo>
                <a:lnTo>
                  <a:pt x="1450" y="117"/>
                </a:lnTo>
                <a:lnTo>
                  <a:pt x="1450" y="115"/>
                </a:lnTo>
                <a:lnTo>
                  <a:pt x="1450" y="117"/>
                </a:lnTo>
                <a:lnTo>
                  <a:pt x="1451" y="117"/>
                </a:lnTo>
                <a:lnTo>
                  <a:pt x="1451" y="115"/>
                </a:lnTo>
                <a:lnTo>
                  <a:pt x="1459" y="129"/>
                </a:lnTo>
                <a:lnTo>
                  <a:pt x="1547" y="486"/>
                </a:lnTo>
                <a:lnTo>
                  <a:pt x="1547" y="461"/>
                </a:lnTo>
                <a:lnTo>
                  <a:pt x="1547" y="482"/>
                </a:lnTo>
                <a:lnTo>
                  <a:pt x="1547" y="486"/>
                </a:lnTo>
                <a:lnTo>
                  <a:pt x="1459" y="129"/>
                </a:lnTo>
                <a:lnTo>
                  <a:pt x="1534" y="388"/>
                </a:lnTo>
                <a:lnTo>
                  <a:pt x="1530" y="417"/>
                </a:lnTo>
                <a:lnTo>
                  <a:pt x="1530" y="422"/>
                </a:lnTo>
                <a:lnTo>
                  <a:pt x="1532" y="420"/>
                </a:lnTo>
                <a:lnTo>
                  <a:pt x="1534" y="388"/>
                </a:lnTo>
                <a:lnTo>
                  <a:pt x="1459" y="129"/>
                </a:lnTo>
                <a:lnTo>
                  <a:pt x="1536" y="415"/>
                </a:lnTo>
                <a:lnTo>
                  <a:pt x="1536" y="413"/>
                </a:lnTo>
                <a:lnTo>
                  <a:pt x="1536" y="409"/>
                </a:lnTo>
                <a:lnTo>
                  <a:pt x="1536" y="399"/>
                </a:lnTo>
                <a:lnTo>
                  <a:pt x="1536" y="397"/>
                </a:lnTo>
                <a:lnTo>
                  <a:pt x="1532" y="417"/>
                </a:lnTo>
                <a:lnTo>
                  <a:pt x="1532" y="420"/>
                </a:lnTo>
                <a:lnTo>
                  <a:pt x="1534" y="418"/>
                </a:lnTo>
                <a:lnTo>
                  <a:pt x="1534" y="424"/>
                </a:lnTo>
                <a:lnTo>
                  <a:pt x="1536" y="415"/>
                </a:lnTo>
                <a:lnTo>
                  <a:pt x="1459" y="129"/>
                </a:lnTo>
                <a:lnTo>
                  <a:pt x="1536" y="380"/>
                </a:lnTo>
                <a:lnTo>
                  <a:pt x="1534" y="378"/>
                </a:lnTo>
                <a:lnTo>
                  <a:pt x="1536" y="382"/>
                </a:lnTo>
                <a:lnTo>
                  <a:pt x="1536" y="390"/>
                </a:lnTo>
                <a:lnTo>
                  <a:pt x="1536" y="394"/>
                </a:lnTo>
                <a:lnTo>
                  <a:pt x="1536" y="380"/>
                </a:lnTo>
                <a:lnTo>
                  <a:pt x="1459" y="129"/>
                </a:lnTo>
                <a:lnTo>
                  <a:pt x="1546" y="401"/>
                </a:lnTo>
                <a:lnTo>
                  <a:pt x="1546" y="394"/>
                </a:lnTo>
                <a:lnTo>
                  <a:pt x="1544" y="388"/>
                </a:lnTo>
                <a:lnTo>
                  <a:pt x="1538" y="380"/>
                </a:lnTo>
                <a:lnTo>
                  <a:pt x="1538" y="386"/>
                </a:lnTo>
                <a:lnTo>
                  <a:pt x="1538" y="390"/>
                </a:lnTo>
                <a:lnTo>
                  <a:pt x="1538" y="388"/>
                </a:lnTo>
                <a:lnTo>
                  <a:pt x="1538" y="382"/>
                </a:lnTo>
                <a:lnTo>
                  <a:pt x="1540" y="397"/>
                </a:lnTo>
                <a:lnTo>
                  <a:pt x="1538" y="409"/>
                </a:lnTo>
                <a:lnTo>
                  <a:pt x="1538" y="411"/>
                </a:lnTo>
                <a:lnTo>
                  <a:pt x="1540" y="411"/>
                </a:lnTo>
                <a:lnTo>
                  <a:pt x="1540" y="409"/>
                </a:lnTo>
                <a:lnTo>
                  <a:pt x="1540" y="411"/>
                </a:lnTo>
                <a:lnTo>
                  <a:pt x="1540" y="422"/>
                </a:lnTo>
                <a:lnTo>
                  <a:pt x="1542" y="434"/>
                </a:lnTo>
                <a:lnTo>
                  <a:pt x="1542" y="436"/>
                </a:lnTo>
                <a:lnTo>
                  <a:pt x="1542" y="434"/>
                </a:lnTo>
                <a:lnTo>
                  <a:pt x="1542" y="430"/>
                </a:lnTo>
                <a:lnTo>
                  <a:pt x="1542" y="411"/>
                </a:lnTo>
                <a:lnTo>
                  <a:pt x="1542" y="409"/>
                </a:lnTo>
                <a:lnTo>
                  <a:pt x="1544" y="417"/>
                </a:lnTo>
                <a:lnTo>
                  <a:pt x="1546" y="401"/>
                </a:lnTo>
                <a:lnTo>
                  <a:pt x="1459" y="129"/>
                </a:lnTo>
                <a:lnTo>
                  <a:pt x="1515" y="374"/>
                </a:lnTo>
                <a:lnTo>
                  <a:pt x="1515" y="380"/>
                </a:lnTo>
                <a:lnTo>
                  <a:pt x="1517" y="370"/>
                </a:lnTo>
                <a:lnTo>
                  <a:pt x="1515" y="369"/>
                </a:lnTo>
                <a:lnTo>
                  <a:pt x="1515" y="365"/>
                </a:lnTo>
                <a:lnTo>
                  <a:pt x="1513" y="365"/>
                </a:lnTo>
                <a:lnTo>
                  <a:pt x="1515" y="372"/>
                </a:lnTo>
                <a:lnTo>
                  <a:pt x="1515" y="382"/>
                </a:lnTo>
                <a:lnTo>
                  <a:pt x="1515" y="380"/>
                </a:lnTo>
                <a:lnTo>
                  <a:pt x="1515" y="374"/>
                </a:lnTo>
                <a:lnTo>
                  <a:pt x="1459" y="129"/>
                </a:lnTo>
                <a:lnTo>
                  <a:pt x="1517" y="390"/>
                </a:lnTo>
                <a:lnTo>
                  <a:pt x="1519" y="395"/>
                </a:lnTo>
                <a:lnTo>
                  <a:pt x="1519" y="390"/>
                </a:lnTo>
                <a:lnTo>
                  <a:pt x="1519" y="388"/>
                </a:lnTo>
                <a:lnTo>
                  <a:pt x="1517" y="390"/>
                </a:lnTo>
                <a:lnTo>
                  <a:pt x="1459" y="129"/>
                </a:lnTo>
                <a:lnTo>
                  <a:pt x="1522" y="422"/>
                </a:lnTo>
                <a:lnTo>
                  <a:pt x="1522" y="430"/>
                </a:lnTo>
                <a:lnTo>
                  <a:pt x="1522" y="424"/>
                </a:lnTo>
                <a:lnTo>
                  <a:pt x="1522" y="422"/>
                </a:lnTo>
                <a:lnTo>
                  <a:pt x="1459" y="129"/>
                </a:lnTo>
                <a:lnTo>
                  <a:pt x="1528" y="440"/>
                </a:lnTo>
                <a:lnTo>
                  <a:pt x="1530" y="459"/>
                </a:lnTo>
                <a:lnTo>
                  <a:pt x="1530" y="457"/>
                </a:lnTo>
                <a:lnTo>
                  <a:pt x="1528" y="434"/>
                </a:lnTo>
                <a:lnTo>
                  <a:pt x="1528" y="440"/>
                </a:lnTo>
                <a:lnTo>
                  <a:pt x="1459" y="129"/>
                </a:lnTo>
                <a:lnTo>
                  <a:pt x="1624" y="242"/>
                </a:lnTo>
                <a:lnTo>
                  <a:pt x="1624" y="226"/>
                </a:lnTo>
                <a:lnTo>
                  <a:pt x="1620" y="221"/>
                </a:lnTo>
                <a:lnTo>
                  <a:pt x="1617" y="211"/>
                </a:lnTo>
                <a:lnTo>
                  <a:pt x="1611" y="188"/>
                </a:lnTo>
                <a:lnTo>
                  <a:pt x="1607" y="178"/>
                </a:lnTo>
                <a:lnTo>
                  <a:pt x="1603" y="175"/>
                </a:lnTo>
                <a:lnTo>
                  <a:pt x="1592" y="169"/>
                </a:lnTo>
                <a:lnTo>
                  <a:pt x="1588" y="167"/>
                </a:lnTo>
                <a:lnTo>
                  <a:pt x="1584" y="163"/>
                </a:lnTo>
                <a:lnTo>
                  <a:pt x="1584" y="159"/>
                </a:lnTo>
                <a:lnTo>
                  <a:pt x="1584" y="152"/>
                </a:lnTo>
                <a:lnTo>
                  <a:pt x="1584" y="148"/>
                </a:lnTo>
                <a:lnTo>
                  <a:pt x="1582" y="146"/>
                </a:lnTo>
                <a:lnTo>
                  <a:pt x="1578" y="146"/>
                </a:lnTo>
                <a:lnTo>
                  <a:pt x="1572" y="152"/>
                </a:lnTo>
                <a:lnTo>
                  <a:pt x="1569" y="161"/>
                </a:lnTo>
                <a:lnTo>
                  <a:pt x="1569" y="169"/>
                </a:lnTo>
                <a:lnTo>
                  <a:pt x="1572" y="171"/>
                </a:lnTo>
                <a:lnTo>
                  <a:pt x="1576" y="173"/>
                </a:lnTo>
                <a:lnTo>
                  <a:pt x="1580" y="177"/>
                </a:lnTo>
                <a:lnTo>
                  <a:pt x="1582" y="182"/>
                </a:lnTo>
                <a:lnTo>
                  <a:pt x="1584" y="190"/>
                </a:lnTo>
                <a:lnTo>
                  <a:pt x="1584" y="200"/>
                </a:lnTo>
                <a:lnTo>
                  <a:pt x="1582" y="209"/>
                </a:lnTo>
                <a:lnTo>
                  <a:pt x="1580" y="217"/>
                </a:lnTo>
                <a:lnTo>
                  <a:pt x="1584" y="223"/>
                </a:lnTo>
                <a:lnTo>
                  <a:pt x="1588" y="230"/>
                </a:lnTo>
                <a:lnTo>
                  <a:pt x="1592" y="238"/>
                </a:lnTo>
                <a:lnTo>
                  <a:pt x="1592" y="244"/>
                </a:lnTo>
                <a:lnTo>
                  <a:pt x="1588" y="242"/>
                </a:lnTo>
                <a:lnTo>
                  <a:pt x="1584" y="240"/>
                </a:lnTo>
                <a:lnTo>
                  <a:pt x="1580" y="238"/>
                </a:lnTo>
                <a:lnTo>
                  <a:pt x="1576" y="238"/>
                </a:lnTo>
                <a:lnTo>
                  <a:pt x="1572" y="236"/>
                </a:lnTo>
                <a:lnTo>
                  <a:pt x="1569" y="232"/>
                </a:lnTo>
                <a:lnTo>
                  <a:pt x="1567" y="225"/>
                </a:lnTo>
                <a:lnTo>
                  <a:pt x="1565" y="217"/>
                </a:lnTo>
                <a:lnTo>
                  <a:pt x="1567" y="211"/>
                </a:lnTo>
                <a:lnTo>
                  <a:pt x="1569" y="205"/>
                </a:lnTo>
                <a:lnTo>
                  <a:pt x="1569" y="202"/>
                </a:lnTo>
                <a:lnTo>
                  <a:pt x="1565" y="198"/>
                </a:lnTo>
                <a:lnTo>
                  <a:pt x="1561" y="196"/>
                </a:lnTo>
                <a:lnTo>
                  <a:pt x="1557" y="196"/>
                </a:lnTo>
                <a:lnTo>
                  <a:pt x="1549" y="200"/>
                </a:lnTo>
                <a:lnTo>
                  <a:pt x="1547" y="198"/>
                </a:lnTo>
                <a:lnTo>
                  <a:pt x="1547" y="196"/>
                </a:lnTo>
                <a:lnTo>
                  <a:pt x="1547" y="190"/>
                </a:lnTo>
                <a:lnTo>
                  <a:pt x="1544" y="184"/>
                </a:lnTo>
                <a:lnTo>
                  <a:pt x="1542" y="178"/>
                </a:lnTo>
                <a:lnTo>
                  <a:pt x="1542" y="177"/>
                </a:lnTo>
                <a:lnTo>
                  <a:pt x="1544" y="175"/>
                </a:lnTo>
                <a:lnTo>
                  <a:pt x="1546" y="173"/>
                </a:lnTo>
                <a:lnTo>
                  <a:pt x="1546" y="169"/>
                </a:lnTo>
                <a:lnTo>
                  <a:pt x="1546" y="167"/>
                </a:lnTo>
                <a:lnTo>
                  <a:pt x="1540" y="161"/>
                </a:lnTo>
                <a:lnTo>
                  <a:pt x="1536" y="157"/>
                </a:lnTo>
                <a:lnTo>
                  <a:pt x="1534" y="155"/>
                </a:lnTo>
                <a:lnTo>
                  <a:pt x="1534" y="152"/>
                </a:lnTo>
                <a:lnTo>
                  <a:pt x="1540" y="138"/>
                </a:lnTo>
                <a:lnTo>
                  <a:pt x="1540" y="134"/>
                </a:lnTo>
                <a:lnTo>
                  <a:pt x="1538" y="132"/>
                </a:lnTo>
                <a:lnTo>
                  <a:pt x="1530" y="129"/>
                </a:lnTo>
                <a:lnTo>
                  <a:pt x="1526" y="129"/>
                </a:lnTo>
                <a:lnTo>
                  <a:pt x="1526" y="123"/>
                </a:lnTo>
                <a:lnTo>
                  <a:pt x="1526" y="117"/>
                </a:lnTo>
                <a:lnTo>
                  <a:pt x="1530" y="109"/>
                </a:lnTo>
                <a:lnTo>
                  <a:pt x="1532" y="104"/>
                </a:lnTo>
                <a:lnTo>
                  <a:pt x="1530" y="100"/>
                </a:lnTo>
                <a:lnTo>
                  <a:pt x="1526" y="100"/>
                </a:lnTo>
                <a:lnTo>
                  <a:pt x="1522" y="102"/>
                </a:lnTo>
                <a:lnTo>
                  <a:pt x="1521" y="100"/>
                </a:lnTo>
                <a:lnTo>
                  <a:pt x="1519" y="98"/>
                </a:lnTo>
                <a:lnTo>
                  <a:pt x="1519" y="86"/>
                </a:lnTo>
                <a:lnTo>
                  <a:pt x="1517" y="81"/>
                </a:lnTo>
                <a:lnTo>
                  <a:pt x="1515" y="79"/>
                </a:lnTo>
                <a:lnTo>
                  <a:pt x="1501" y="71"/>
                </a:lnTo>
                <a:lnTo>
                  <a:pt x="1498" y="67"/>
                </a:lnTo>
                <a:lnTo>
                  <a:pt x="1498" y="65"/>
                </a:lnTo>
                <a:lnTo>
                  <a:pt x="1494" y="63"/>
                </a:lnTo>
                <a:lnTo>
                  <a:pt x="1492" y="63"/>
                </a:lnTo>
                <a:lnTo>
                  <a:pt x="1486" y="71"/>
                </a:lnTo>
                <a:lnTo>
                  <a:pt x="1482" y="73"/>
                </a:lnTo>
                <a:lnTo>
                  <a:pt x="1476" y="75"/>
                </a:lnTo>
                <a:lnTo>
                  <a:pt x="1474" y="71"/>
                </a:lnTo>
                <a:lnTo>
                  <a:pt x="1471" y="67"/>
                </a:lnTo>
                <a:lnTo>
                  <a:pt x="1469" y="65"/>
                </a:lnTo>
                <a:lnTo>
                  <a:pt x="1467" y="71"/>
                </a:lnTo>
                <a:lnTo>
                  <a:pt x="1469" y="75"/>
                </a:lnTo>
                <a:lnTo>
                  <a:pt x="1471" y="79"/>
                </a:lnTo>
                <a:lnTo>
                  <a:pt x="1473" y="81"/>
                </a:lnTo>
                <a:lnTo>
                  <a:pt x="1473" y="82"/>
                </a:lnTo>
                <a:lnTo>
                  <a:pt x="1474" y="82"/>
                </a:lnTo>
                <a:lnTo>
                  <a:pt x="1474" y="84"/>
                </a:lnTo>
                <a:lnTo>
                  <a:pt x="1474" y="90"/>
                </a:lnTo>
                <a:lnTo>
                  <a:pt x="1474" y="92"/>
                </a:lnTo>
                <a:lnTo>
                  <a:pt x="1476" y="96"/>
                </a:lnTo>
                <a:lnTo>
                  <a:pt x="1476" y="98"/>
                </a:lnTo>
                <a:lnTo>
                  <a:pt x="1482" y="106"/>
                </a:lnTo>
                <a:lnTo>
                  <a:pt x="1488" y="117"/>
                </a:lnTo>
                <a:lnTo>
                  <a:pt x="1490" y="123"/>
                </a:lnTo>
                <a:lnTo>
                  <a:pt x="1490" y="125"/>
                </a:lnTo>
                <a:lnTo>
                  <a:pt x="1488" y="130"/>
                </a:lnTo>
                <a:lnTo>
                  <a:pt x="1478" y="119"/>
                </a:lnTo>
                <a:lnTo>
                  <a:pt x="1473" y="109"/>
                </a:lnTo>
                <a:lnTo>
                  <a:pt x="1465" y="106"/>
                </a:lnTo>
                <a:lnTo>
                  <a:pt x="1461" y="100"/>
                </a:lnTo>
                <a:lnTo>
                  <a:pt x="1455" y="92"/>
                </a:lnTo>
                <a:lnTo>
                  <a:pt x="1446" y="77"/>
                </a:lnTo>
                <a:lnTo>
                  <a:pt x="1450" y="88"/>
                </a:lnTo>
                <a:lnTo>
                  <a:pt x="1451" y="92"/>
                </a:lnTo>
                <a:lnTo>
                  <a:pt x="1428" y="67"/>
                </a:lnTo>
                <a:lnTo>
                  <a:pt x="1430" y="67"/>
                </a:lnTo>
                <a:lnTo>
                  <a:pt x="1430" y="65"/>
                </a:lnTo>
                <a:lnTo>
                  <a:pt x="1430" y="63"/>
                </a:lnTo>
                <a:lnTo>
                  <a:pt x="1428" y="61"/>
                </a:lnTo>
                <a:lnTo>
                  <a:pt x="1428" y="63"/>
                </a:lnTo>
                <a:lnTo>
                  <a:pt x="1428" y="65"/>
                </a:lnTo>
                <a:lnTo>
                  <a:pt x="1409" y="42"/>
                </a:lnTo>
                <a:lnTo>
                  <a:pt x="1407" y="34"/>
                </a:lnTo>
                <a:lnTo>
                  <a:pt x="1407" y="38"/>
                </a:lnTo>
                <a:lnTo>
                  <a:pt x="1405" y="34"/>
                </a:lnTo>
                <a:lnTo>
                  <a:pt x="1405" y="33"/>
                </a:lnTo>
                <a:lnTo>
                  <a:pt x="1407" y="31"/>
                </a:lnTo>
                <a:lnTo>
                  <a:pt x="1405" y="31"/>
                </a:lnTo>
                <a:lnTo>
                  <a:pt x="1405" y="29"/>
                </a:lnTo>
                <a:lnTo>
                  <a:pt x="1405" y="31"/>
                </a:lnTo>
                <a:lnTo>
                  <a:pt x="1405" y="19"/>
                </a:lnTo>
                <a:lnTo>
                  <a:pt x="1407" y="15"/>
                </a:lnTo>
                <a:lnTo>
                  <a:pt x="1405" y="11"/>
                </a:lnTo>
                <a:lnTo>
                  <a:pt x="1402" y="0"/>
                </a:lnTo>
                <a:lnTo>
                  <a:pt x="0" y="0"/>
                </a:lnTo>
                <a:lnTo>
                  <a:pt x="0" y="328"/>
                </a:lnTo>
                <a:lnTo>
                  <a:pt x="4" y="336"/>
                </a:lnTo>
                <a:lnTo>
                  <a:pt x="6" y="353"/>
                </a:lnTo>
                <a:lnTo>
                  <a:pt x="8" y="357"/>
                </a:lnTo>
                <a:lnTo>
                  <a:pt x="10" y="359"/>
                </a:lnTo>
                <a:lnTo>
                  <a:pt x="15" y="357"/>
                </a:lnTo>
                <a:lnTo>
                  <a:pt x="15" y="372"/>
                </a:lnTo>
                <a:lnTo>
                  <a:pt x="13" y="380"/>
                </a:lnTo>
                <a:lnTo>
                  <a:pt x="10" y="370"/>
                </a:lnTo>
                <a:lnTo>
                  <a:pt x="8" y="372"/>
                </a:lnTo>
                <a:lnTo>
                  <a:pt x="6" y="378"/>
                </a:lnTo>
                <a:lnTo>
                  <a:pt x="6" y="386"/>
                </a:lnTo>
                <a:lnTo>
                  <a:pt x="8" y="392"/>
                </a:lnTo>
                <a:lnTo>
                  <a:pt x="8" y="394"/>
                </a:lnTo>
                <a:lnTo>
                  <a:pt x="6" y="394"/>
                </a:lnTo>
                <a:lnTo>
                  <a:pt x="4" y="394"/>
                </a:lnTo>
                <a:lnTo>
                  <a:pt x="2" y="395"/>
                </a:lnTo>
                <a:lnTo>
                  <a:pt x="0" y="395"/>
                </a:lnTo>
                <a:lnTo>
                  <a:pt x="0" y="397"/>
                </a:lnTo>
                <a:lnTo>
                  <a:pt x="2" y="397"/>
                </a:lnTo>
                <a:lnTo>
                  <a:pt x="0" y="401"/>
                </a:lnTo>
                <a:lnTo>
                  <a:pt x="0" y="417"/>
                </a:lnTo>
                <a:lnTo>
                  <a:pt x="4" y="420"/>
                </a:lnTo>
                <a:lnTo>
                  <a:pt x="8" y="426"/>
                </a:lnTo>
                <a:lnTo>
                  <a:pt x="11" y="434"/>
                </a:lnTo>
                <a:lnTo>
                  <a:pt x="11" y="432"/>
                </a:lnTo>
                <a:lnTo>
                  <a:pt x="13" y="434"/>
                </a:lnTo>
                <a:lnTo>
                  <a:pt x="15" y="440"/>
                </a:lnTo>
                <a:lnTo>
                  <a:pt x="15" y="438"/>
                </a:lnTo>
                <a:lnTo>
                  <a:pt x="15" y="434"/>
                </a:lnTo>
                <a:lnTo>
                  <a:pt x="19" y="436"/>
                </a:lnTo>
                <a:lnTo>
                  <a:pt x="21" y="436"/>
                </a:lnTo>
                <a:lnTo>
                  <a:pt x="21" y="434"/>
                </a:lnTo>
                <a:lnTo>
                  <a:pt x="21" y="430"/>
                </a:lnTo>
                <a:lnTo>
                  <a:pt x="19" y="424"/>
                </a:lnTo>
                <a:lnTo>
                  <a:pt x="15" y="420"/>
                </a:lnTo>
                <a:lnTo>
                  <a:pt x="10" y="417"/>
                </a:lnTo>
                <a:lnTo>
                  <a:pt x="8" y="411"/>
                </a:lnTo>
                <a:lnTo>
                  <a:pt x="10" y="409"/>
                </a:lnTo>
                <a:lnTo>
                  <a:pt x="11" y="409"/>
                </a:lnTo>
                <a:lnTo>
                  <a:pt x="15" y="405"/>
                </a:lnTo>
                <a:lnTo>
                  <a:pt x="11" y="409"/>
                </a:lnTo>
                <a:lnTo>
                  <a:pt x="15" y="401"/>
                </a:lnTo>
                <a:lnTo>
                  <a:pt x="17" y="399"/>
                </a:lnTo>
                <a:lnTo>
                  <a:pt x="17" y="401"/>
                </a:lnTo>
                <a:lnTo>
                  <a:pt x="17" y="399"/>
                </a:lnTo>
                <a:lnTo>
                  <a:pt x="27" y="394"/>
                </a:lnTo>
                <a:lnTo>
                  <a:pt x="27" y="392"/>
                </a:lnTo>
                <a:lnTo>
                  <a:pt x="17" y="397"/>
                </a:lnTo>
                <a:lnTo>
                  <a:pt x="17" y="394"/>
                </a:lnTo>
                <a:lnTo>
                  <a:pt x="17" y="386"/>
                </a:lnTo>
                <a:lnTo>
                  <a:pt x="21" y="374"/>
                </a:lnTo>
                <a:lnTo>
                  <a:pt x="23" y="372"/>
                </a:lnTo>
                <a:lnTo>
                  <a:pt x="23" y="369"/>
                </a:lnTo>
                <a:lnTo>
                  <a:pt x="23" y="370"/>
                </a:lnTo>
                <a:lnTo>
                  <a:pt x="29" y="386"/>
                </a:lnTo>
                <a:lnTo>
                  <a:pt x="29" y="394"/>
                </a:lnTo>
                <a:lnTo>
                  <a:pt x="31" y="394"/>
                </a:lnTo>
                <a:lnTo>
                  <a:pt x="31" y="395"/>
                </a:lnTo>
                <a:lnTo>
                  <a:pt x="31" y="397"/>
                </a:lnTo>
                <a:lnTo>
                  <a:pt x="33" y="401"/>
                </a:lnTo>
                <a:lnTo>
                  <a:pt x="33" y="399"/>
                </a:lnTo>
                <a:lnTo>
                  <a:pt x="29" y="380"/>
                </a:lnTo>
                <a:lnTo>
                  <a:pt x="29" y="382"/>
                </a:lnTo>
                <a:lnTo>
                  <a:pt x="23" y="367"/>
                </a:lnTo>
                <a:lnTo>
                  <a:pt x="23" y="361"/>
                </a:lnTo>
                <a:lnTo>
                  <a:pt x="27" y="367"/>
                </a:lnTo>
                <a:lnTo>
                  <a:pt x="27" y="365"/>
                </a:lnTo>
                <a:lnTo>
                  <a:pt x="29" y="367"/>
                </a:lnTo>
                <a:lnTo>
                  <a:pt x="31" y="367"/>
                </a:lnTo>
                <a:lnTo>
                  <a:pt x="31" y="361"/>
                </a:lnTo>
                <a:lnTo>
                  <a:pt x="31" y="336"/>
                </a:lnTo>
                <a:lnTo>
                  <a:pt x="29" y="326"/>
                </a:lnTo>
                <a:lnTo>
                  <a:pt x="27" y="311"/>
                </a:lnTo>
                <a:lnTo>
                  <a:pt x="23" y="305"/>
                </a:lnTo>
                <a:lnTo>
                  <a:pt x="21" y="303"/>
                </a:lnTo>
                <a:lnTo>
                  <a:pt x="15" y="299"/>
                </a:lnTo>
                <a:lnTo>
                  <a:pt x="15" y="298"/>
                </a:lnTo>
                <a:lnTo>
                  <a:pt x="17" y="296"/>
                </a:lnTo>
                <a:lnTo>
                  <a:pt x="21" y="298"/>
                </a:lnTo>
                <a:lnTo>
                  <a:pt x="27" y="305"/>
                </a:lnTo>
                <a:lnTo>
                  <a:pt x="33" y="322"/>
                </a:lnTo>
                <a:lnTo>
                  <a:pt x="33" y="330"/>
                </a:lnTo>
                <a:lnTo>
                  <a:pt x="33" y="317"/>
                </a:lnTo>
                <a:lnTo>
                  <a:pt x="31" y="313"/>
                </a:lnTo>
                <a:lnTo>
                  <a:pt x="33" y="315"/>
                </a:lnTo>
                <a:lnTo>
                  <a:pt x="33" y="319"/>
                </a:lnTo>
                <a:lnTo>
                  <a:pt x="34" y="319"/>
                </a:lnTo>
                <a:lnTo>
                  <a:pt x="38" y="317"/>
                </a:lnTo>
                <a:lnTo>
                  <a:pt x="40" y="319"/>
                </a:lnTo>
                <a:lnTo>
                  <a:pt x="38" y="334"/>
                </a:lnTo>
                <a:lnTo>
                  <a:pt x="38" y="355"/>
                </a:lnTo>
                <a:lnTo>
                  <a:pt x="40" y="363"/>
                </a:lnTo>
                <a:lnTo>
                  <a:pt x="42" y="367"/>
                </a:lnTo>
                <a:lnTo>
                  <a:pt x="44" y="365"/>
                </a:lnTo>
                <a:lnTo>
                  <a:pt x="46" y="363"/>
                </a:lnTo>
                <a:lnTo>
                  <a:pt x="46" y="361"/>
                </a:lnTo>
                <a:lnTo>
                  <a:pt x="44" y="357"/>
                </a:lnTo>
                <a:lnTo>
                  <a:pt x="42" y="357"/>
                </a:lnTo>
                <a:lnTo>
                  <a:pt x="40" y="355"/>
                </a:lnTo>
                <a:lnTo>
                  <a:pt x="42" y="351"/>
                </a:lnTo>
                <a:lnTo>
                  <a:pt x="44" y="340"/>
                </a:lnTo>
                <a:lnTo>
                  <a:pt x="46" y="338"/>
                </a:lnTo>
                <a:lnTo>
                  <a:pt x="48" y="336"/>
                </a:lnTo>
                <a:lnTo>
                  <a:pt x="50" y="340"/>
                </a:lnTo>
                <a:lnTo>
                  <a:pt x="50" y="351"/>
                </a:lnTo>
                <a:lnTo>
                  <a:pt x="50" y="370"/>
                </a:lnTo>
                <a:lnTo>
                  <a:pt x="52" y="384"/>
                </a:lnTo>
                <a:lnTo>
                  <a:pt x="56" y="394"/>
                </a:lnTo>
                <a:lnTo>
                  <a:pt x="54" y="384"/>
                </a:lnTo>
                <a:lnTo>
                  <a:pt x="52" y="380"/>
                </a:lnTo>
                <a:lnTo>
                  <a:pt x="58" y="388"/>
                </a:lnTo>
                <a:lnTo>
                  <a:pt x="61" y="395"/>
                </a:lnTo>
                <a:lnTo>
                  <a:pt x="63" y="405"/>
                </a:lnTo>
                <a:lnTo>
                  <a:pt x="65" y="426"/>
                </a:lnTo>
                <a:lnTo>
                  <a:pt x="65" y="438"/>
                </a:lnTo>
                <a:lnTo>
                  <a:pt x="65" y="430"/>
                </a:lnTo>
                <a:lnTo>
                  <a:pt x="63" y="417"/>
                </a:lnTo>
                <a:lnTo>
                  <a:pt x="61" y="409"/>
                </a:lnTo>
                <a:lnTo>
                  <a:pt x="54" y="395"/>
                </a:lnTo>
                <a:lnTo>
                  <a:pt x="50" y="376"/>
                </a:lnTo>
                <a:lnTo>
                  <a:pt x="48" y="372"/>
                </a:lnTo>
                <a:lnTo>
                  <a:pt x="48" y="376"/>
                </a:lnTo>
                <a:lnTo>
                  <a:pt x="48" y="388"/>
                </a:lnTo>
                <a:lnTo>
                  <a:pt x="46" y="397"/>
                </a:lnTo>
                <a:lnTo>
                  <a:pt x="44" y="403"/>
                </a:lnTo>
                <a:lnTo>
                  <a:pt x="42" y="395"/>
                </a:lnTo>
                <a:lnTo>
                  <a:pt x="40" y="392"/>
                </a:lnTo>
                <a:lnTo>
                  <a:pt x="36" y="390"/>
                </a:lnTo>
                <a:lnTo>
                  <a:pt x="34" y="390"/>
                </a:lnTo>
                <a:lnTo>
                  <a:pt x="34" y="394"/>
                </a:lnTo>
                <a:lnTo>
                  <a:pt x="36" y="394"/>
                </a:lnTo>
                <a:lnTo>
                  <a:pt x="36" y="399"/>
                </a:lnTo>
                <a:lnTo>
                  <a:pt x="38" y="395"/>
                </a:lnTo>
                <a:lnTo>
                  <a:pt x="38" y="397"/>
                </a:lnTo>
                <a:lnTo>
                  <a:pt x="38" y="403"/>
                </a:lnTo>
                <a:lnTo>
                  <a:pt x="40" y="415"/>
                </a:lnTo>
                <a:lnTo>
                  <a:pt x="38" y="424"/>
                </a:lnTo>
                <a:lnTo>
                  <a:pt x="34" y="403"/>
                </a:lnTo>
                <a:lnTo>
                  <a:pt x="34" y="411"/>
                </a:lnTo>
                <a:lnTo>
                  <a:pt x="38" y="428"/>
                </a:lnTo>
                <a:lnTo>
                  <a:pt x="34" y="455"/>
                </a:lnTo>
                <a:lnTo>
                  <a:pt x="34" y="459"/>
                </a:lnTo>
                <a:lnTo>
                  <a:pt x="34" y="457"/>
                </a:lnTo>
                <a:lnTo>
                  <a:pt x="33" y="451"/>
                </a:lnTo>
                <a:lnTo>
                  <a:pt x="29" y="480"/>
                </a:lnTo>
                <a:lnTo>
                  <a:pt x="31" y="468"/>
                </a:lnTo>
                <a:lnTo>
                  <a:pt x="33" y="465"/>
                </a:lnTo>
                <a:lnTo>
                  <a:pt x="33" y="466"/>
                </a:lnTo>
                <a:lnTo>
                  <a:pt x="34" y="463"/>
                </a:lnTo>
                <a:lnTo>
                  <a:pt x="34" y="488"/>
                </a:lnTo>
                <a:lnTo>
                  <a:pt x="36" y="463"/>
                </a:lnTo>
                <a:lnTo>
                  <a:pt x="36" y="451"/>
                </a:lnTo>
                <a:lnTo>
                  <a:pt x="38" y="449"/>
                </a:lnTo>
                <a:lnTo>
                  <a:pt x="40" y="449"/>
                </a:lnTo>
                <a:lnTo>
                  <a:pt x="42" y="453"/>
                </a:lnTo>
                <a:lnTo>
                  <a:pt x="42" y="457"/>
                </a:lnTo>
                <a:lnTo>
                  <a:pt x="42" y="459"/>
                </a:lnTo>
                <a:lnTo>
                  <a:pt x="46" y="514"/>
                </a:lnTo>
                <a:lnTo>
                  <a:pt x="44" y="549"/>
                </a:lnTo>
                <a:lnTo>
                  <a:pt x="42" y="538"/>
                </a:lnTo>
                <a:lnTo>
                  <a:pt x="42" y="547"/>
                </a:lnTo>
                <a:lnTo>
                  <a:pt x="42" y="553"/>
                </a:lnTo>
                <a:lnTo>
                  <a:pt x="42" y="547"/>
                </a:lnTo>
                <a:lnTo>
                  <a:pt x="38" y="507"/>
                </a:lnTo>
                <a:lnTo>
                  <a:pt x="36" y="478"/>
                </a:lnTo>
                <a:lnTo>
                  <a:pt x="36" y="513"/>
                </a:lnTo>
                <a:lnTo>
                  <a:pt x="44" y="616"/>
                </a:lnTo>
                <a:lnTo>
                  <a:pt x="44" y="637"/>
                </a:lnTo>
                <a:lnTo>
                  <a:pt x="44" y="634"/>
                </a:lnTo>
                <a:lnTo>
                  <a:pt x="40" y="616"/>
                </a:lnTo>
                <a:lnTo>
                  <a:pt x="42" y="628"/>
                </a:lnTo>
                <a:lnTo>
                  <a:pt x="42" y="632"/>
                </a:lnTo>
                <a:lnTo>
                  <a:pt x="40" y="620"/>
                </a:lnTo>
                <a:lnTo>
                  <a:pt x="36" y="597"/>
                </a:lnTo>
                <a:lnTo>
                  <a:pt x="36" y="586"/>
                </a:lnTo>
                <a:lnTo>
                  <a:pt x="36" y="589"/>
                </a:lnTo>
                <a:lnTo>
                  <a:pt x="34" y="576"/>
                </a:lnTo>
                <a:lnTo>
                  <a:pt x="33" y="570"/>
                </a:lnTo>
                <a:lnTo>
                  <a:pt x="34" y="582"/>
                </a:lnTo>
                <a:lnTo>
                  <a:pt x="36" y="599"/>
                </a:lnTo>
                <a:lnTo>
                  <a:pt x="38" y="618"/>
                </a:lnTo>
                <a:lnTo>
                  <a:pt x="42" y="637"/>
                </a:lnTo>
                <a:lnTo>
                  <a:pt x="40" y="637"/>
                </a:lnTo>
                <a:lnTo>
                  <a:pt x="40" y="632"/>
                </a:lnTo>
                <a:lnTo>
                  <a:pt x="40" y="637"/>
                </a:lnTo>
                <a:lnTo>
                  <a:pt x="38" y="635"/>
                </a:lnTo>
                <a:lnTo>
                  <a:pt x="38" y="632"/>
                </a:lnTo>
                <a:lnTo>
                  <a:pt x="36" y="616"/>
                </a:lnTo>
                <a:lnTo>
                  <a:pt x="34" y="599"/>
                </a:lnTo>
                <a:lnTo>
                  <a:pt x="36" y="605"/>
                </a:lnTo>
                <a:lnTo>
                  <a:pt x="36" y="610"/>
                </a:lnTo>
                <a:lnTo>
                  <a:pt x="34" y="605"/>
                </a:lnTo>
                <a:lnTo>
                  <a:pt x="36" y="620"/>
                </a:lnTo>
                <a:lnTo>
                  <a:pt x="38" y="635"/>
                </a:lnTo>
                <a:lnTo>
                  <a:pt x="34" y="634"/>
                </a:lnTo>
                <a:lnTo>
                  <a:pt x="33" y="620"/>
                </a:lnTo>
                <a:lnTo>
                  <a:pt x="29" y="589"/>
                </a:lnTo>
                <a:lnTo>
                  <a:pt x="33" y="624"/>
                </a:lnTo>
                <a:lnTo>
                  <a:pt x="29" y="591"/>
                </a:lnTo>
                <a:lnTo>
                  <a:pt x="31" y="610"/>
                </a:lnTo>
                <a:lnTo>
                  <a:pt x="29" y="605"/>
                </a:lnTo>
                <a:lnTo>
                  <a:pt x="31" y="616"/>
                </a:lnTo>
                <a:lnTo>
                  <a:pt x="33" y="634"/>
                </a:lnTo>
                <a:lnTo>
                  <a:pt x="31" y="634"/>
                </a:lnTo>
                <a:lnTo>
                  <a:pt x="29" y="635"/>
                </a:lnTo>
                <a:lnTo>
                  <a:pt x="29" y="637"/>
                </a:lnTo>
                <a:lnTo>
                  <a:pt x="33" y="643"/>
                </a:lnTo>
                <a:lnTo>
                  <a:pt x="34" y="651"/>
                </a:lnTo>
                <a:lnTo>
                  <a:pt x="33" y="655"/>
                </a:lnTo>
                <a:lnTo>
                  <a:pt x="29" y="655"/>
                </a:lnTo>
                <a:lnTo>
                  <a:pt x="21" y="647"/>
                </a:lnTo>
                <a:lnTo>
                  <a:pt x="15" y="643"/>
                </a:lnTo>
                <a:lnTo>
                  <a:pt x="13" y="645"/>
                </a:lnTo>
                <a:lnTo>
                  <a:pt x="8" y="618"/>
                </a:lnTo>
                <a:lnTo>
                  <a:pt x="10" y="618"/>
                </a:lnTo>
                <a:lnTo>
                  <a:pt x="13" y="614"/>
                </a:lnTo>
                <a:lnTo>
                  <a:pt x="17" y="610"/>
                </a:lnTo>
                <a:lnTo>
                  <a:pt x="13" y="601"/>
                </a:lnTo>
                <a:lnTo>
                  <a:pt x="10" y="607"/>
                </a:lnTo>
                <a:lnTo>
                  <a:pt x="8" y="616"/>
                </a:lnTo>
                <a:lnTo>
                  <a:pt x="0" y="582"/>
                </a:lnTo>
                <a:lnTo>
                  <a:pt x="0" y="584"/>
                </a:lnTo>
                <a:lnTo>
                  <a:pt x="8" y="626"/>
                </a:lnTo>
                <a:lnTo>
                  <a:pt x="10" y="630"/>
                </a:lnTo>
                <a:lnTo>
                  <a:pt x="8" y="632"/>
                </a:lnTo>
                <a:lnTo>
                  <a:pt x="2" y="605"/>
                </a:lnTo>
                <a:lnTo>
                  <a:pt x="6" y="626"/>
                </a:lnTo>
                <a:lnTo>
                  <a:pt x="6" y="637"/>
                </a:lnTo>
                <a:lnTo>
                  <a:pt x="6" y="635"/>
                </a:lnTo>
                <a:lnTo>
                  <a:pt x="4" y="634"/>
                </a:lnTo>
                <a:lnTo>
                  <a:pt x="0" y="632"/>
                </a:lnTo>
                <a:lnTo>
                  <a:pt x="0" y="635"/>
                </a:lnTo>
                <a:lnTo>
                  <a:pt x="4" y="641"/>
                </a:lnTo>
                <a:lnTo>
                  <a:pt x="4" y="643"/>
                </a:lnTo>
                <a:lnTo>
                  <a:pt x="2" y="649"/>
                </a:lnTo>
                <a:lnTo>
                  <a:pt x="0" y="649"/>
                </a:lnTo>
                <a:lnTo>
                  <a:pt x="0" y="653"/>
                </a:lnTo>
                <a:lnTo>
                  <a:pt x="0" y="655"/>
                </a:lnTo>
                <a:lnTo>
                  <a:pt x="0" y="1148"/>
                </a:lnTo>
                <a:lnTo>
                  <a:pt x="1542" y="1148"/>
                </a:lnTo>
                <a:lnTo>
                  <a:pt x="1532" y="1135"/>
                </a:lnTo>
                <a:lnTo>
                  <a:pt x="1530" y="1131"/>
                </a:lnTo>
                <a:lnTo>
                  <a:pt x="1530" y="1123"/>
                </a:lnTo>
                <a:lnTo>
                  <a:pt x="1532" y="1117"/>
                </a:lnTo>
                <a:lnTo>
                  <a:pt x="1536" y="1117"/>
                </a:lnTo>
                <a:lnTo>
                  <a:pt x="1542" y="1121"/>
                </a:lnTo>
                <a:lnTo>
                  <a:pt x="1549" y="1129"/>
                </a:lnTo>
                <a:lnTo>
                  <a:pt x="1553" y="1135"/>
                </a:lnTo>
                <a:lnTo>
                  <a:pt x="1555" y="1138"/>
                </a:lnTo>
                <a:lnTo>
                  <a:pt x="1555" y="1148"/>
                </a:lnTo>
                <a:lnTo>
                  <a:pt x="1570" y="1148"/>
                </a:lnTo>
                <a:lnTo>
                  <a:pt x="1565" y="1138"/>
                </a:lnTo>
                <a:lnTo>
                  <a:pt x="1561" y="1123"/>
                </a:lnTo>
                <a:lnTo>
                  <a:pt x="1563" y="1119"/>
                </a:lnTo>
                <a:lnTo>
                  <a:pt x="1565" y="1115"/>
                </a:lnTo>
                <a:lnTo>
                  <a:pt x="1563" y="1114"/>
                </a:lnTo>
                <a:lnTo>
                  <a:pt x="1561" y="1115"/>
                </a:lnTo>
                <a:lnTo>
                  <a:pt x="1561" y="1112"/>
                </a:lnTo>
                <a:lnTo>
                  <a:pt x="1561" y="1104"/>
                </a:lnTo>
                <a:lnTo>
                  <a:pt x="1565" y="1104"/>
                </a:lnTo>
                <a:lnTo>
                  <a:pt x="1563" y="1098"/>
                </a:lnTo>
                <a:lnTo>
                  <a:pt x="1561" y="1094"/>
                </a:lnTo>
                <a:lnTo>
                  <a:pt x="1557" y="1083"/>
                </a:lnTo>
                <a:lnTo>
                  <a:pt x="1561" y="1079"/>
                </a:lnTo>
                <a:lnTo>
                  <a:pt x="1557" y="1079"/>
                </a:lnTo>
                <a:lnTo>
                  <a:pt x="1557" y="1077"/>
                </a:lnTo>
                <a:lnTo>
                  <a:pt x="1559" y="1077"/>
                </a:lnTo>
                <a:lnTo>
                  <a:pt x="1561" y="1075"/>
                </a:lnTo>
                <a:lnTo>
                  <a:pt x="1561" y="1073"/>
                </a:lnTo>
                <a:lnTo>
                  <a:pt x="1561" y="1075"/>
                </a:lnTo>
                <a:lnTo>
                  <a:pt x="1561" y="1073"/>
                </a:lnTo>
                <a:lnTo>
                  <a:pt x="1559" y="1073"/>
                </a:lnTo>
                <a:lnTo>
                  <a:pt x="1557" y="1073"/>
                </a:lnTo>
                <a:lnTo>
                  <a:pt x="1557" y="1071"/>
                </a:lnTo>
                <a:lnTo>
                  <a:pt x="1555" y="1075"/>
                </a:lnTo>
                <a:lnTo>
                  <a:pt x="1553" y="1077"/>
                </a:lnTo>
                <a:lnTo>
                  <a:pt x="1551" y="1079"/>
                </a:lnTo>
                <a:lnTo>
                  <a:pt x="1553" y="1069"/>
                </a:lnTo>
                <a:lnTo>
                  <a:pt x="1555" y="1066"/>
                </a:lnTo>
                <a:lnTo>
                  <a:pt x="1559" y="1062"/>
                </a:lnTo>
                <a:lnTo>
                  <a:pt x="1557" y="1056"/>
                </a:lnTo>
                <a:lnTo>
                  <a:pt x="1555" y="1048"/>
                </a:lnTo>
                <a:lnTo>
                  <a:pt x="1555" y="1033"/>
                </a:lnTo>
                <a:lnTo>
                  <a:pt x="1553" y="1037"/>
                </a:lnTo>
                <a:lnTo>
                  <a:pt x="1555" y="1031"/>
                </a:lnTo>
                <a:lnTo>
                  <a:pt x="1563" y="1025"/>
                </a:lnTo>
                <a:lnTo>
                  <a:pt x="1565" y="1021"/>
                </a:lnTo>
                <a:lnTo>
                  <a:pt x="1565" y="1019"/>
                </a:lnTo>
                <a:lnTo>
                  <a:pt x="1555" y="1018"/>
                </a:lnTo>
                <a:lnTo>
                  <a:pt x="1557" y="1016"/>
                </a:lnTo>
                <a:lnTo>
                  <a:pt x="1557" y="1014"/>
                </a:lnTo>
                <a:lnTo>
                  <a:pt x="1555" y="1012"/>
                </a:lnTo>
                <a:lnTo>
                  <a:pt x="1553" y="1008"/>
                </a:lnTo>
                <a:lnTo>
                  <a:pt x="1553" y="1004"/>
                </a:lnTo>
                <a:lnTo>
                  <a:pt x="1551" y="1006"/>
                </a:lnTo>
                <a:lnTo>
                  <a:pt x="1551" y="1010"/>
                </a:lnTo>
                <a:lnTo>
                  <a:pt x="1549" y="1016"/>
                </a:lnTo>
                <a:lnTo>
                  <a:pt x="1547" y="1002"/>
                </a:lnTo>
                <a:lnTo>
                  <a:pt x="1555" y="977"/>
                </a:lnTo>
                <a:lnTo>
                  <a:pt x="1559" y="962"/>
                </a:lnTo>
                <a:lnTo>
                  <a:pt x="1582" y="960"/>
                </a:lnTo>
                <a:lnTo>
                  <a:pt x="1624" y="956"/>
                </a:lnTo>
                <a:lnTo>
                  <a:pt x="1624" y="954"/>
                </a:lnTo>
                <a:lnTo>
                  <a:pt x="1622" y="954"/>
                </a:lnTo>
                <a:lnTo>
                  <a:pt x="1617" y="954"/>
                </a:lnTo>
                <a:lnTo>
                  <a:pt x="1609" y="956"/>
                </a:lnTo>
                <a:lnTo>
                  <a:pt x="1594" y="958"/>
                </a:lnTo>
                <a:lnTo>
                  <a:pt x="1592" y="958"/>
                </a:lnTo>
                <a:lnTo>
                  <a:pt x="1590" y="956"/>
                </a:lnTo>
                <a:lnTo>
                  <a:pt x="1588" y="956"/>
                </a:lnTo>
                <a:lnTo>
                  <a:pt x="1574" y="958"/>
                </a:lnTo>
                <a:lnTo>
                  <a:pt x="1563" y="960"/>
                </a:lnTo>
                <a:lnTo>
                  <a:pt x="1559" y="958"/>
                </a:lnTo>
                <a:lnTo>
                  <a:pt x="1561" y="935"/>
                </a:lnTo>
                <a:lnTo>
                  <a:pt x="1561" y="925"/>
                </a:lnTo>
                <a:lnTo>
                  <a:pt x="1563" y="916"/>
                </a:lnTo>
                <a:lnTo>
                  <a:pt x="1565" y="904"/>
                </a:lnTo>
                <a:lnTo>
                  <a:pt x="1561" y="898"/>
                </a:lnTo>
                <a:lnTo>
                  <a:pt x="1561" y="900"/>
                </a:lnTo>
                <a:lnTo>
                  <a:pt x="1559" y="906"/>
                </a:lnTo>
                <a:lnTo>
                  <a:pt x="1557" y="929"/>
                </a:lnTo>
                <a:lnTo>
                  <a:pt x="1557" y="950"/>
                </a:lnTo>
                <a:lnTo>
                  <a:pt x="1542" y="946"/>
                </a:lnTo>
                <a:lnTo>
                  <a:pt x="1536" y="946"/>
                </a:lnTo>
                <a:lnTo>
                  <a:pt x="1538" y="946"/>
                </a:lnTo>
                <a:lnTo>
                  <a:pt x="1536" y="946"/>
                </a:lnTo>
                <a:lnTo>
                  <a:pt x="1534" y="946"/>
                </a:lnTo>
                <a:lnTo>
                  <a:pt x="1536" y="941"/>
                </a:lnTo>
                <a:lnTo>
                  <a:pt x="1536" y="939"/>
                </a:lnTo>
                <a:lnTo>
                  <a:pt x="1536" y="937"/>
                </a:lnTo>
                <a:lnTo>
                  <a:pt x="1534" y="937"/>
                </a:lnTo>
                <a:lnTo>
                  <a:pt x="1532" y="939"/>
                </a:lnTo>
                <a:lnTo>
                  <a:pt x="1532" y="937"/>
                </a:lnTo>
                <a:lnTo>
                  <a:pt x="1536" y="935"/>
                </a:lnTo>
                <a:lnTo>
                  <a:pt x="1536" y="933"/>
                </a:lnTo>
                <a:lnTo>
                  <a:pt x="1536" y="931"/>
                </a:lnTo>
                <a:lnTo>
                  <a:pt x="1540" y="929"/>
                </a:lnTo>
                <a:lnTo>
                  <a:pt x="1536" y="927"/>
                </a:lnTo>
                <a:lnTo>
                  <a:pt x="1540" y="925"/>
                </a:lnTo>
                <a:lnTo>
                  <a:pt x="1536" y="923"/>
                </a:lnTo>
                <a:lnTo>
                  <a:pt x="1538" y="922"/>
                </a:lnTo>
                <a:lnTo>
                  <a:pt x="1538" y="920"/>
                </a:lnTo>
                <a:lnTo>
                  <a:pt x="1538" y="916"/>
                </a:lnTo>
                <a:lnTo>
                  <a:pt x="1538" y="918"/>
                </a:lnTo>
                <a:lnTo>
                  <a:pt x="1538" y="916"/>
                </a:lnTo>
                <a:lnTo>
                  <a:pt x="1540" y="914"/>
                </a:lnTo>
                <a:lnTo>
                  <a:pt x="1540" y="910"/>
                </a:lnTo>
                <a:lnTo>
                  <a:pt x="1538" y="908"/>
                </a:lnTo>
                <a:lnTo>
                  <a:pt x="1536" y="910"/>
                </a:lnTo>
                <a:lnTo>
                  <a:pt x="1538" y="910"/>
                </a:lnTo>
                <a:lnTo>
                  <a:pt x="1536" y="914"/>
                </a:lnTo>
                <a:lnTo>
                  <a:pt x="1534" y="914"/>
                </a:lnTo>
                <a:lnTo>
                  <a:pt x="1530" y="914"/>
                </a:lnTo>
                <a:lnTo>
                  <a:pt x="1532" y="912"/>
                </a:lnTo>
                <a:lnTo>
                  <a:pt x="1530" y="912"/>
                </a:lnTo>
                <a:lnTo>
                  <a:pt x="1530" y="906"/>
                </a:lnTo>
                <a:lnTo>
                  <a:pt x="1530" y="902"/>
                </a:lnTo>
                <a:lnTo>
                  <a:pt x="1532" y="898"/>
                </a:lnTo>
                <a:lnTo>
                  <a:pt x="1530" y="898"/>
                </a:lnTo>
                <a:lnTo>
                  <a:pt x="1534" y="895"/>
                </a:lnTo>
                <a:lnTo>
                  <a:pt x="1534" y="891"/>
                </a:lnTo>
                <a:lnTo>
                  <a:pt x="1528" y="897"/>
                </a:lnTo>
                <a:lnTo>
                  <a:pt x="1530" y="891"/>
                </a:lnTo>
                <a:lnTo>
                  <a:pt x="1532" y="883"/>
                </a:lnTo>
                <a:lnTo>
                  <a:pt x="1530" y="883"/>
                </a:lnTo>
                <a:lnTo>
                  <a:pt x="1530" y="881"/>
                </a:lnTo>
                <a:lnTo>
                  <a:pt x="1530" y="879"/>
                </a:lnTo>
                <a:lnTo>
                  <a:pt x="1532" y="874"/>
                </a:lnTo>
                <a:lnTo>
                  <a:pt x="1536" y="864"/>
                </a:lnTo>
                <a:lnTo>
                  <a:pt x="1540" y="862"/>
                </a:lnTo>
                <a:lnTo>
                  <a:pt x="1544" y="862"/>
                </a:lnTo>
                <a:lnTo>
                  <a:pt x="1546" y="860"/>
                </a:lnTo>
                <a:lnTo>
                  <a:pt x="1538" y="856"/>
                </a:lnTo>
                <a:lnTo>
                  <a:pt x="1536" y="852"/>
                </a:lnTo>
                <a:lnTo>
                  <a:pt x="1540" y="845"/>
                </a:lnTo>
                <a:lnTo>
                  <a:pt x="1540" y="843"/>
                </a:lnTo>
                <a:lnTo>
                  <a:pt x="1538" y="843"/>
                </a:lnTo>
                <a:lnTo>
                  <a:pt x="1532" y="847"/>
                </a:lnTo>
                <a:lnTo>
                  <a:pt x="1528" y="841"/>
                </a:lnTo>
                <a:lnTo>
                  <a:pt x="1530" y="839"/>
                </a:lnTo>
                <a:lnTo>
                  <a:pt x="1534" y="837"/>
                </a:lnTo>
                <a:lnTo>
                  <a:pt x="1532" y="835"/>
                </a:lnTo>
                <a:lnTo>
                  <a:pt x="1526" y="831"/>
                </a:lnTo>
                <a:lnTo>
                  <a:pt x="1522" y="829"/>
                </a:lnTo>
                <a:lnTo>
                  <a:pt x="1524" y="824"/>
                </a:lnTo>
                <a:lnTo>
                  <a:pt x="1526" y="822"/>
                </a:lnTo>
                <a:lnTo>
                  <a:pt x="1530" y="822"/>
                </a:lnTo>
                <a:lnTo>
                  <a:pt x="1532" y="824"/>
                </a:lnTo>
                <a:lnTo>
                  <a:pt x="1534" y="827"/>
                </a:lnTo>
                <a:lnTo>
                  <a:pt x="1536" y="826"/>
                </a:lnTo>
                <a:lnTo>
                  <a:pt x="1532" y="820"/>
                </a:lnTo>
                <a:lnTo>
                  <a:pt x="1532" y="818"/>
                </a:lnTo>
                <a:lnTo>
                  <a:pt x="1530" y="814"/>
                </a:lnTo>
                <a:lnTo>
                  <a:pt x="1530" y="812"/>
                </a:lnTo>
                <a:lnTo>
                  <a:pt x="1532" y="812"/>
                </a:lnTo>
                <a:lnTo>
                  <a:pt x="1534" y="810"/>
                </a:lnTo>
                <a:lnTo>
                  <a:pt x="1534" y="808"/>
                </a:lnTo>
                <a:lnTo>
                  <a:pt x="1532" y="806"/>
                </a:lnTo>
                <a:lnTo>
                  <a:pt x="1528" y="806"/>
                </a:lnTo>
                <a:lnTo>
                  <a:pt x="1530" y="801"/>
                </a:lnTo>
                <a:lnTo>
                  <a:pt x="1532" y="799"/>
                </a:lnTo>
                <a:lnTo>
                  <a:pt x="1536" y="799"/>
                </a:lnTo>
                <a:lnTo>
                  <a:pt x="1544" y="797"/>
                </a:lnTo>
                <a:lnTo>
                  <a:pt x="1547" y="795"/>
                </a:lnTo>
                <a:lnTo>
                  <a:pt x="1549" y="793"/>
                </a:lnTo>
                <a:lnTo>
                  <a:pt x="1546" y="781"/>
                </a:lnTo>
                <a:lnTo>
                  <a:pt x="1546" y="774"/>
                </a:lnTo>
                <a:lnTo>
                  <a:pt x="1547" y="774"/>
                </a:lnTo>
                <a:lnTo>
                  <a:pt x="1551" y="774"/>
                </a:lnTo>
                <a:lnTo>
                  <a:pt x="1557" y="770"/>
                </a:lnTo>
                <a:lnTo>
                  <a:pt x="1563" y="762"/>
                </a:lnTo>
                <a:lnTo>
                  <a:pt x="1565" y="758"/>
                </a:lnTo>
                <a:lnTo>
                  <a:pt x="1563" y="760"/>
                </a:lnTo>
                <a:lnTo>
                  <a:pt x="1559" y="758"/>
                </a:lnTo>
                <a:lnTo>
                  <a:pt x="1551" y="753"/>
                </a:lnTo>
                <a:lnTo>
                  <a:pt x="1557" y="737"/>
                </a:lnTo>
                <a:lnTo>
                  <a:pt x="1561" y="728"/>
                </a:lnTo>
                <a:lnTo>
                  <a:pt x="1563" y="722"/>
                </a:lnTo>
                <a:lnTo>
                  <a:pt x="1565" y="722"/>
                </a:lnTo>
                <a:lnTo>
                  <a:pt x="1572" y="720"/>
                </a:lnTo>
                <a:lnTo>
                  <a:pt x="1574" y="720"/>
                </a:lnTo>
                <a:lnTo>
                  <a:pt x="1574" y="716"/>
                </a:lnTo>
                <a:lnTo>
                  <a:pt x="1572" y="708"/>
                </a:lnTo>
                <a:lnTo>
                  <a:pt x="1567" y="699"/>
                </a:lnTo>
                <a:lnTo>
                  <a:pt x="1567" y="714"/>
                </a:lnTo>
                <a:lnTo>
                  <a:pt x="1565" y="718"/>
                </a:lnTo>
                <a:lnTo>
                  <a:pt x="1563" y="705"/>
                </a:lnTo>
                <a:lnTo>
                  <a:pt x="1563" y="697"/>
                </a:lnTo>
                <a:lnTo>
                  <a:pt x="1563" y="691"/>
                </a:lnTo>
                <a:lnTo>
                  <a:pt x="1567" y="682"/>
                </a:lnTo>
                <a:lnTo>
                  <a:pt x="1572" y="685"/>
                </a:lnTo>
                <a:lnTo>
                  <a:pt x="1576" y="687"/>
                </a:lnTo>
                <a:lnTo>
                  <a:pt x="1580" y="687"/>
                </a:lnTo>
                <a:lnTo>
                  <a:pt x="1586" y="683"/>
                </a:lnTo>
                <a:lnTo>
                  <a:pt x="1588" y="678"/>
                </a:lnTo>
                <a:lnTo>
                  <a:pt x="1586" y="672"/>
                </a:lnTo>
                <a:lnTo>
                  <a:pt x="1576" y="660"/>
                </a:lnTo>
                <a:lnTo>
                  <a:pt x="1574" y="657"/>
                </a:lnTo>
                <a:lnTo>
                  <a:pt x="1580" y="658"/>
                </a:lnTo>
                <a:lnTo>
                  <a:pt x="1586" y="664"/>
                </a:lnTo>
                <a:lnTo>
                  <a:pt x="1590" y="670"/>
                </a:lnTo>
                <a:lnTo>
                  <a:pt x="1592" y="672"/>
                </a:lnTo>
                <a:lnTo>
                  <a:pt x="1594" y="670"/>
                </a:lnTo>
                <a:lnTo>
                  <a:pt x="1597" y="666"/>
                </a:lnTo>
                <a:lnTo>
                  <a:pt x="1603" y="662"/>
                </a:lnTo>
                <a:lnTo>
                  <a:pt x="1605" y="658"/>
                </a:lnTo>
                <a:lnTo>
                  <a:pt x="1605" y="657"/>
                </a:lnTo>
                <a:lnTo>
                  <a:pt x="1601" y="653"/>
                </a:lnTo>
                <a:lnTo>
                  <a:pt x="1597" y="649"/>
                </a:lnTo>
                <a:lnTo>
                  <a:pt x="1595" y="649"/>
                </a:lnTo>
                <a:lnTo>
                  <a:pt x="1594" y="651"/>
                </a:lnTo>
                <a:lnTo>
                  <a:pt x="1592" y="651"/>
                </a:lnTo>
                <a:lnTo>
                  <a:pt x="1588" y="649"/>
                </a:lnTo>
                <a:lnTo>
                  <a:pt x="1580" y="637"/>
                </a:lnTo>
                <a:lnTo>
                  <a:pt x="1580" y="634"/>
                </a:lnTo>
                <a:lnTo>
                  <a:pt x="1582" y="628"/>
                </a:lnTo>
                <a:lnTo>
                  <a:pt x="1588" y="626"/>
                </a:lnTo>
                <a:lnTo>
                  <a:pt x="1590" y="626"/>
                </a:lnTo>
                <a:lnTo>
                  <a:pt x="1594" y="626"/>
                </a:lnTo>
                <a:lnTo>
                  <a:pt x="1599" y="622"/>
                </a:lnTo>
                <a:lnTo>
                  <a:pt x="1613" y="609"/>
                </a:lnTo>
                <a:lnTo>
                  <a:pt x="1617" y="603"/>
                </a:lnTo>
                <a:lnTo>
                  <a:pt x="1615" y="597"/>
                </a:lnTo>
                <a:lnTo>
                  <a:pt x="1611" y="591"/>
                </a:lnTo>
                <a:lnTo>
                  <a:pt x="1607" y="587"/>
                </a:lnTo>
                <a:lnTo>
                  <a:pt x="1605" y="587"/>
                </a:lnTo>
                <a:lnTo>
                  <a:pt x="1607" y="576"/>
                </a:lnTo>
                <a:lnTo>
                  <a:pt x="1605" y="561"/>
                </a:lnTo>
                <a:lnTo>
                  <a:pt x="1607" y="553"/>
                </a:lnTo>
                <a:lnTo>
                  <a:pt x="1611" y="545"/>
                </a:lnTo>
                <a:lnTo>
                  <a:pt x="1613" y="538"/>
                </a:lnTo>
                <a:lnTo>
                  <a:pt x="1613" y="534"/>
                </a:lnTo>
                <a:lnTo>
                  <a:pt x="1613" y="528"/>
                </a:lnTo>
                <a:lnTo>
                  <a:pt x="1611" y="522"/>
                </a:lnTo>
                <a:lnTo>
                  <a:pt x="1609" y="520"/>
                </a:lnTo>
                <a:lnTo>
                  <a:pt x="1605" y="520"/>
                </a:lnTo>
                <a:lnTo>
                  <a:pt x="1601" y="522"/>
                </a:lnTo>
                <a:lnTo>
                  <a:pt x="1597" y="522"/>
                </a:lnTo>
                <a:lnTo>
                  <a:pt x="1595" y="518"/>
                </a:lnTo>
                <a:lnTo>
                  <a:pt x="1595" y="513"/>
                </a:lnTo>
                <a:lnTo>
                  <a:pt x="1595" y="509"/>
                </a:lnTo>
                <a:lnTo>
                  <a:pt x="1597" y="503"/>
                </a:lnTo>
                <a:lnTo>
                  <a:pt x="1594" y="493"/>
                </a:lnTo>
                <a:lnTo>
                  <a:pt x="1590" y="490"/>
                </a:lnTo>
                <a:lnTo>
                  <a:pt x="1584" y="490"/>
                </a:lnTo>
                <a:lnTo>
                  <a:pt x="1584" y="491"/>
                </a:lnTo>
                <a:lnTo>
                  <a:pt x="1582" y="495"/>
                </a:lnTo>
                <a:lnTo>
                  <a:pt x="1580" y="507"/>
                </a:lnTo>
                <a:lnTo>
                  <a:pt x="1576" y="518"/>
                </a:lnTo>
                <a:lnTo>
                  <a:pt x="1576" y="522"/>
                </a:lnTo>
                <a:lnTo>
                  <a:pt x="1578" y="526"/>
                </a:lnTo>
                <a:lnTo>
                  <a:pt x="1586" y="528"/>
                </a:lnTo>
                <a:lnTo>
                  <a:pt x="1592" y="532"/>
                </a:lnTo>
                <a:lnTo>
                  <a:pt x="1592" y="536"/>
                </a:lnTo>
                <a:lnTo>
                  <a:pt x="1592" y="541"/>
                </a:lnTo>
                <a:lnTo>
                  <a:pt x="1588" y="539"/>
                </a:lnTo>
                <a:lnTo>
                  <a:pt x="1588" y="541"/>
                </a:lnTo>
                <a:lnTo>
                  <a:pt x="1590" y="543"/>
                </a:lnTo>
                <a:lnTo>
                  <a:pt x="1588" y="545"/>
                </a:lnTo>
                <a:lnTo>
                  <a:pt x="1586" y="545"/>
                </a:lnTo>
                <a:lnTo>
                  <a:pt x="1588" y="547"/>
                </a:lnTo>
                <a:lnTo>
                  <a:pt x="1588" y="549"/>
                </a:lnTo>
                <a:lnTo>
                  <a:pt x="1584" y="547"/>
                </a:lnTo>
                <a:lnTo>
                  <a:pt x="1586" y="551"/>
                </a:lnTo>
                <a:lnTo>
                  <a:pt x="1586" y="553"/>
                </a:lnTo>
                <a:lnTo>
                  <a:pt x="1582" y="551"/>
                </a:lnTo>
                <a:lnTo>
                  <a:pt x="1582" y="549"/>
                </a:lnTo>
                <a:lnTo>
                  <a:pt x="1582" y="545"/>
                </a:lnTo>
                <a:lnTo>
                  <a:pt x="1582" y="543"/>
                </a:lnTo>
                <a:lnTo>
                  <a:pt x="1580" y="543"/>
                </a:lnTo>
                <a:lnTo>
                  <a:pt x="1580" y="545"/>
                </a:lnTo>
                <a:lnTo>
                  <a:pt x="1578" y="547"/>
                </a:lnTo>
                <a:lnTo>
                  <a:pt x="1576" y="549"/>
                </a:lnTo>
                <a:lnTo>
                  <a:pt x="1578" y="551"/>
                </a:lnTo>
                <a:lnTo>
                  <a:pt x="1580" y="553"/>
                </a:lnTo>
                <a:lnTo>
                  <a:pt x="1582" y="555"/>
                </a:lnTo>
                <a:lnTo>
                  <a:pt x="1582" y="557"/>
                </a:lnTo>
                <a:lnTo>
                  <a:pt x="1580" y="557"/>
                </a:lnTo>
                <a:lnTo>
                  <a:pt x="1578" y="555"/>
                </a:lnTo>
                <a:lnTo>
                  <a:pt x="1576" y="551"/>
                </a:lnTo>
                <a:lnTo>
                  <a:pt x="1572" y="547"/>
                </a:lnTo>
                <a:lnTo>
                  <a:pt x="1572" y="549"/>
                </a:lnTo>
                <a:lnTo>
                  <a:pt x="1576" y="553"/>
                </a:lnTo>
                <a:lnTo>
                  <a:pt x="1576" y="557"/>
                </a:lnTo>
                <a:lnTo>
                  <a:pt x="1569" y="559"/>
                </a:lnTo>
                <a:lnTo>
                  <a:pt x="1565" y="561"/>
                </a:lnTo>
                <a:lnTo>
                  <a:pt x="1563" y="549"/>
                </a:lnTo>
                <a:lnTo>
                  <a:pt x="1565" y="541"/>
                </a:lnTo>
                <a:lnTo>
                  <a:pt x="1565" y="526"/>
                </a:lnTo>
                <a:lnTo>
                  <a:pt x="1565" y="522"/>
                </a:lnTo>
                <a:lnTo>
                  <a:pt x="1563" y="522"/>
                </a:lnTo>
                <a:lnTo>
                  <a:pt x="1561" y="530"/>
                </a:lnTo>
                <a:lnTo>
                  <a:pt x="1561" y="536"/>
                </a:lnTo>
                <a:lnTo>
                  <a:pt x="1561" y="547"/>
                </a:lnTo>
                <a:lnTo>
                  <a:pt x="1561" y="555"/>
                </a:lnTo>
                <a:lnTo>
                  <a:pt x="1561" y="557"/>
                </a:lnTo>
                <a:lnTo>
                  <a:pt x="1559" y="557"/>
                </a:lnTo>
                <a:lnTo>
                  <a:pt x="1557" y="549"/>
                </a:lnTo>
                <a:lnTo>
                  <a:pt x="1557" y="545"/>
                </a:lnTo>
                <a:lnTo>
                  <a:pt x="1557" y="547"/>
                </a:lnTo>
                <a:lnTo>
                  <a:pt x="1555" y="553"/>
                </a:lnTo>
                <a:lnTo>
                  <a:pt x="1559" y="559"/>
                </a:lnTo>
                <a:lnTo>
                  <a:pt x="1561" y="572"/>
                </a:lnTo>
                <a:lnTo>
                  <a:pt x="1555" y="553"/>
                </a:lnTo>
                <a:lnTo>
                  <a:pt x="1551" y="534"/>
                </a:lnTo>
                <a:lnTo>
                  <a:pt x="1549" y="520"/>
                </a:lnTo>
                <a:lnTo>
                  <a:pt x="1547" y="511"/>
                </a:lnTo>
                <a:lnTo>
                  <a:pt x="1547" y="499"/>
                </a:lnTo>
                <a:lnTo>
                  <a:pt x="1546" y="488"/>
                </a:lnTo>
                <a:lnTo>
                  <a:pt x="1546" y="503"/>
                </a:lnTo>
                <a:lnTo>
                  <a:pt x="1546" y="499"/>
                </a:lnTo>
                <a:lnTo>
                  <a:pt x="1546" y="484"/>
                </a:lnTo>
                <a:lnTo>
                  <a:pt x="1546" y="486"/>
                </a:lnTo>
                <a:lnTo>
                  <a:pt x="1544" y="484"/>
                </a:lnTo>
                <a:lnTo>
                  <a:pt x="1544" y="478"/>
                </a:lnTo>
                <a:lnTo>
                  <a:pt x="1544" y="482"/>
                </a:lnTo>
                <a:lnTo>
                  <a:pt x="1542" y="461"/>
                </a:lnTo>
                <a:lnTo>
                  <a:pt x="1542" y="459"/>
                </a:lnTo>
                <a:lnTo>
                  <a:pt x="1540" y="461"/>
                </a:lnTo>
                <a:lnTo>
                  <a:pt x="1540" y="463"/>
                </a:lnTo>
                <a:lnTo>
                  <a:pt x="1540" y="468"/>
                </a:lnTo>
                <a:lnTo>
                  <a:pt x="1540" y="461"/>
                </a:lnTo>
                <a:lnTo>
                  <a:pt x="1540" y="453"/>
                </a:lnTo>
                <a:lnTo>
                  <a:pt x="1538" y="442"/>
                </a:lnTo>
                <a:lnTo>
                  <a:pt x="1538" y="438"/>
                </a:lnTo>
                <a:lnTo>
                  <a:pt x="1536" y="434"/>
                </a:lnTo>
                <a:lnTo>
                  <a:pt x="1536" y="438"/>
                </a:lnTo>
                <a:lnTo>
                  <a:pt x="1534" y="453"/>
                </a:lnTo>
                <a:lnTo>
                  <a:pt x="1534" y="466"/>
                </a:lnTo>
                <a:lnTo>
                  <a:pt x="1534" y="482"/>
                </a:lnTo>
                <a:lnTo>
                  <a:pt x="1534" y="486"/>
                </a:lnTo>
                <a:lnTo>
                  <a:pt x="1536" y="472"/>
                </a:lnTo>
                <a:lnTo>
                  <a:pt x="1538" y="465"/>
                </a:lnTo>
                <a:lnTo>
                  <a:pt x="1538" y="472"/>
                </a:lnTo>
                <a:lnTo>
                  <a:pt x="1538" y="480"/>
                </a:lnTo>
                <a:lnTo>
                  <a:pt x="1540" y="476"/>
                </a:lnTo>
                <a:lnTo>
                  <a:pt x="1540" y="478"/>
                </a:lnTo>
                <a:lnTo>
                  <a:pt x="1540" y="486"/>
                </a:lnTo>
                <a:lnTo>
                  <a:pt x="1538" y="490"/>
                </a:lnTo>
                <a:lnTo>
                  <a:pt x="1538" y="480"/>
                </a:lnTo>
                <a:lnTo>
                  <a:pt x="1538" y="476"/>
                </a:lnTo>
                <a:lnTo>
                  <a:pt x="1538" y="480"/>
                </a:lnTo>
                <a:lnTo>
                  <a:pt x="1536" y="497"/>
                </a:lnTo>
                <a:lnTo>
                  <a:pt x="1536" y="507"/>
                </a:lnTo>
                <a:lnTo>
                  <a:pt x="1540" y="511"/>
                </a:lnTo>
                <a:lnTo>
                  <a:pt x="1542" y="513"/>
                </a:lnTo>
                <a:lnTo>
                  <a:pt x="1546" y="513"/>
                </a:lnTo>
                <a:lnTo>
                  <a:pt x="1546" y="522"/>
                </a:lnTo>
                <a:lnTo>
                  <a:pt x="1544" y="530"/>
                </a:lnTo>
                <a:lnTo>
                  <a:pt x="1538" y="514"/>
                </a:lnTo>
                <a:lnTo>
                  <a:pt x="1542" y="557"/>
                </a:lnTo>
                <a:lnTo>
                  <a:pt x="1546" y="618"/>
                </a:lnTo>
                <a:lnTo>
                  <a:pt x="1546" y="639"/>
                </a:lnTo>
                <a:lnTo>
                  <a:pt x="1540" y="566"/>
                </a:lnTo>
                <a:lnTo>
                  <a:pt x="1536" y="511"/>
                </a:lnTo>
                <a:lnTo>
                  <a:pt x="1534" y="507"/>
                </a:lnTo>
                <a:lnTo>
                  <a:pt x="1530" y="497"/>
                </a:lnTo>
                <a:lnTo>
                  <a:pt x="1528" y="482"/>
                </a:lnTo>
                <a:lnTo>
                  <a:pt x="1528" y="468"/>
                </a:lnTo>
                <a:lnTo>
                  <a:pt x="1530" y="463"/>
                </a:lnTo>
                <a:lnTo>
                  <a:pt x="1528" y="447"/>
                </a:lnTo>
                <a:lnTo>
                  <a:pt x="1526" y="451"/>
                </a:lnTo>
                <a:lnTo>
                  <a:pt x="1526" y="447"/>
                </a:lnTo>
                <a:lnTo>
                  <a:pt x="1526" y="438"/>
                </a:lnTo>
                <a:lnTo>
                  <a:pt x="1524" y="430"/>
                </a:lnTo>
                <a:lnTo>
                  <a:pt x="1522" y="438"/>
                </a:lnTo>
                <a:lnTo>
                  <a:pt x="1522" y="451"/>
                </a:lnTo>
                <a:lnTo>
                  <a:pt x="1522" y="442"/>
                </a:lnTo>
                <a:lnTo>
                  <a:pt x="1522" y="443"/>
                </a:lnTo>
                <a:lnTo>
                  <a:pt x="1521" y="443"/>
                </a:lnTo>
                <a:lnTo>
                  <a:pt x="1522" y="440"/>
                </a:lnTo>
                <a:lnTo>
                  <a:pt x="1522" y="436"/>
                </a:lnTo>
                <a:lnTo>
                  <a:pt x="1521" y="420"/>
                </a:lnTo>
                <a:lnTo>
                  <a:pt x="1519" y="413"/>
                </a:lnTo>
                <a:lnTo>
                  <a:pt x="1519" y="417"/>
                </a:lnTo>
                <a:lnTo>
                  <a:pt x="1519" y="407"/>
                </a:lnTo>
                <a:lnTo>
                  <a:pt x="1517" y="392"/>
                </a:lnTo>
                <a:lnTo>
                  <a:pt x="1517" y="394"/>
                </a:lnTo>
                <a:lnTo>
                  <a:pt x="1519" y="409"/>
                </a:lnTo>
                <a:lnTo>
                  <a:pt x="1519" y="442"/>
                </a:lnTo>
                <a:lnTo>
                  <a:pt x="1519" y="449"/>
                </a:lnTo>
                <a:lnTo>
                  <a:pt x="1521" y="445"/>
                </a:lnTo>
                <a:lnTo>
                  <a:pt x="1521" y="453"/>
                </a:lnTo>
                <a:lnTo>
                  <a:pt x="1521" y="436"/>
                </a:lnTo>
                <a:lnTo>
                  <a:pt x="1522" y="468"/>
                </a:lnTo>
                <a:lnTo>
                  <a:pt x="1524" y="503"/>
                </a:lnTo>
                <a:lnTo>
                  <a:pt x="1522" y="472"/>
                </a:lnTo>
                <a:lnTo>
                  <a:pt x="1522" y="466"/>
                </a:lnTo>
                <a:lnTo>
                  <a:pt x="1522" y="470"/>
                </a:lnTo>
                <a:lnTo>
                  <a:pt x="1522" y="490"/>
                </a:lnTo>
                <a:lnTo>
                  <a:pt x="1524" y="528"/>
                </a:lnTo>
                <a:lnTo>
                  <a:pt x="1526" y="534"/>
                </a:lnTo>
                <a:lnTo>
                  <a:pt x="1526" y="528"/>
                </a:lnTo>
                <a:lnTo>
                  <a:pt x="1524" y="516"/>
                </a:lnTo>
                <a:lnTo>
                  <a:pt x="1524" y="507"/>
                </a:lnTo>
                <a:lnTo>
                  <a:pt x="1526" y="514"/>
                </a:lnTo>
                <a:lnTo>
                  <a:pt x="1526" y="524"/>
                </a:lnTo>
                <a:lnTo>
                  <a:pt x="1526" y="538"/>
                </a:lnTo>
                <a:lnTo>
                  <a:pt x="1526" y="526"/>
                </a:lnTo>
                <a:lnTo>
                  <a:pt x="1526" y="547"/>
                </a:lnTo>
                <a:lnTo>
                  <a:pt x="1530" y="566"/>
                </a:lnTo>
                <a:lnTo>
                  <a:pt x="1530" y="568"/>
                </a:lnTo>
                <a:lnTo>
                  <a:pt x="1532" y="591"/>
                </a:lnTo>
                <a:lnTo>
                  <a:pt x="1526" y="557"/>
                </a:lnTo>
                <a:lnTo>
                  <a:pt x="1524" y="524"/>
                </a:lnTo>
                <a:lnTo>
                  <a:pt x="1522" y="505"/>
                </a:lnTo>
                <a:lnTo>
                  <a:pt x="1522" y="503"/>
                </a:lnTo>
                <a:lnTo>
                  <a:pt x="1522" y="495"/>
                </a:lnTo>
                <a:lnTo>
                  <a:pt x="1521" y="465"/>
                </a:lnTo>
                <a:lnTo>
                  <a:pt x="1521" y="488"/>
                </a:lnTo>
                <a:lnTo>
                  <a:pt x="1521" y="480"/>
                </a:lnTo>
                <a:lnTo>
                  <a:pt x="1519" y="451"/>
                </a:lnTo>
                <a:lnTo>
                  <a:pt x="1519" y="474"/>
                </a:lnTo>
                <a:lnTo>
                  <a:pt x="1519" y="470"/>
                </a:lnTo>
                <a:lnTo>
                  <a:pt x="1517" y="443"/>
                </a:lnTo>
                <a:lnTo>
                  <a:pt x="1517" y="447"/>
                </a:lnTo>
                <a:lnTo>
                  <a:pt x="1517" y="445"/>
                </a:lnTo>
                <a:lnTo>
                  <a:pt x="1515" y="436"/>
                </a:lnTo>
                <a:lnTo>
                  <a:pt x="1517" y="440"/>
                </a:lnTo>
                <a:lnTo>
                  <a:pt x="1513" y="407"/>
                </a:lnTo>
                <a:lnTo>
                  <a:pt x="1513" y="405"/>
                </a:lnTo>
                <a:lnTo>
                  <a:pt x="1513" y="407"/>
                </a:lnTo>
                <a:lnTo>
                  <a:pt x="1511" y="394"/>
                </a:lnTo>
                <a:lnTo>
                  <a:pt x="1511" y="382"/>
                </a:lnTo>
                <a:lnTo>
                  <a:pt x="1511" y="374"/>
                </a:lnTo>
                <a:lnTo>
                  <a:pt x="1507" y="369"/>
                </a:lnTo>
                <a:lnTo>
                  <a:pt x="1505" y="363"/>
                </a:lnTo>
                <a:lnTo>
                  <a:pt x="1507" y="376"/>
                </a:lnTo>
                <a:lnTo>
                  <a:pt x="1505" y="359"/>
                </a:lnTo>
                <a:lnTo>
                  <a:pt x="1503" y="357"/>
                </a:lnTo>
                <a:lnTo>
                  <a:pt x="1503" y="361"/>
                </a:lnTo>
                <a:lnTo>
                  <a:pt x="1503" y="353"/>
                </a:lnTo>
                <a:lnTo>
                  <a:pt x="1507" y="480"/>
                </a:lnTo>
                <a:lnTo>
                  <a:pt x="1501" y="338"/>
                </a:lnTo>
                <a:lnTo>
                  <a:pt x="1501" y="332"/>
                </a:lnTo>
                <a:lnTo>
                  <a:pt x="1501" y="305"/>
                </a:lnTo>
                <a:lnTo>
                  <a:pt x="1501" y="324"/>
                </a:lnTo>
                <a:lnTo>
                  <a:pt x="1503" y="280"/>
                </a:lnTo>
                <a:lnTo>
                  <a:pt x="1505" y="361"/>
                </a:lnTo>
                <a:lnTo>
                  <a:pt x="1507" y="369"/>
                </a:lnTo>
                <a:lnTo>
                  <a:pt x="1507" y="349"/>
                </a:lnTo>
                <a:lnTo>
                  <a:pt x="1505" y="330"/>
                </a:lnTo>
                <a:lnTo>
                  <a:pt x="1507" y="340"/>
                </a:lnTo>
                <a:lnTo>
                  <a:pt x="1511" y="369"/>
                </a:lnTo>
                <a:lnTo>
                  <a:pt x="1511" y="372"/>
                </a:lnTo>
                <a:lnTo>
                  <a:pt x="1505" y="305"/>
                </a:lnTo>
                <a:lnTo>
                  <a:pt x="1503" y="274"/>
                </a:lnTo>
                <a:lnTo>
                  <a:pt x="1505" y="299"/>
                </a:lnTo>
                <a:lnTo>
                  <a:pt x="1503" y="244"/>
                </a:lnTo>
                <a:lnTo>
                  <a:pt x="1503" y="240"/>
                </a:lnTo>
                <a:lnTo>
                  <a:pt x="1503" y="246"/>
                </a:lnTo>
                <a:lnTo>
                  <a:pt x="1503" y="261"/>
                </a:lnTo>
                <a:lnTo>
                  <a:pt x="1505" y="286"/>
                </a:lnTo>
                <a:lnTo>
                  <a:pt x="1505" y="290"/>
                </a:lnTo>
                <a:lnTo>
                  <a:pt x="1505" y="282"/>
                </a:lnTo>
                <a:lnTo>
                  <a:pt x="1507" y="305"/>
                </a:lnTo>
                <a:lnTo>
                  <a:pt x="1507" y="321"/>
                </a:lnTo>
                <a:lnTo>
                  <a:pt x="1507" y="326"/>
                </a:lnTo>
                <a:lnTo>
                  <a:pt x="1511" y="324"/>
                </a:lnTo>
                <a:lnTo>
                  <a:pt x="1511" y="326"/>
                </a:lnTo>
                <a:lnTo>
                  <a:pt x="1511" y="346"/>
                </a:lnTo>
                <a:lnTo>
                  <a:pt x="1513" y="365"/>
                </a:lnTo>
                <a:lnTo>
                  <a:pt x="1513" y="369"/>
                </a:lnTo>
                <a:lnTo>
                  <a:pt x="1513" y="365"/>
                </a:lnTo>
                <a:lnTo>
                  <a:pt x="1513" y="357"/>
                </a:lnTo>
                <a:lnTo>
                  <a:pt x="1511" y="326"/>
                </a:lnTo>
                <a:lnTo>
                  <a:pt x="1511" y="322"/>
                </a:lnTo>
                <a:lnTo>
                  <a:pt x="1513" y="347"/>
                </a:lnTo>
                <a:lnTo>
                  <a:pt x="1513" y="351"/>
                </a:lnTo>
                <a:lnTo>
                  <a:pt x="1513" y="349"/>
                </a:lnTo>
                <a:lnTo>
                  <a:pt x="1513" y="346"/>
                </a:lnTo>
                <a:lnTo>
                  <a:pt x="1513" y="363"/>
                </a:lnTo>
                <a:lnTo>
                  <a:pt x="1515" y="361"/>
                </a:lnTo>
                <a:lnTo>
                  <a:pt x="1515" y="346"/>
                </a:lnTo>
                <a:lnTo>
                  <a:pt x="1515" y="330"/>
                </a:lnTo>
                <a:lnTo>
                  <a:pt x="1515" y="332"/>
                </a:lnTo>
                <a:lnTo>
                  <a:pt x="1517" y="338"/>
                </a:lnTo>
                <a:lnTo>
                  <a:pt x="1517" y="361"/>
                </a:lnTo>
                <a:lnTo>
                  <a:pt x="1519" y="365"/>
                </a:lnTo>
                <a:lnTo>
                  <a:pt x="1519" y="363"/>
                </a:lnTo>
                <a:lnTo>
                  <a:pt x="1519" y="346"/>
                </a:lnTo>
                <a:lnTo>
                  <a:pt x="1519" y="311"/>
                </a:lnTo>
                <a:lnTo>
                  <a:pt x="1521" y="286"/>
                </a:lnTo>
                <a:lnTo>
                  <a:pt x="1521" y="282"/>
                </a:lnTo>
                <a:lnTo>
                  <a:pt x="1521" y="286"/>
                </a:lnTo>
                <a:lnTo>
                  <a:pt x="1522" y="305"/>
                </a:lnTo>
                <a:lnTo>
                  <a:pt x="1522" y="309"/>
                </a:lnTo>
                <a:lnTo>
                  <a:pt x="1524" y="303"/>
                </a:lnTo>
                <a:lnTo>
                  <a:pt x="1526" y="276"/>
                </a:lnTo>
                <a:lnTo>
                  <a:pt x="1521" y="263"/>
                </a:lnTo>
                <a:lnTo>
                  <a:pt x="1521" y="257"/>
                </a:lnTo>
                <a:lnTo>
                  <a:pt x="1522" y="255"/>
                </a:lnTo>
                <a:lnTo>
                  <a:pt x="1526" y="255"/>
                </a:lnTo>
                <a:lnTo>
                  <a:pt x="1530" y="255"/>
                </a:lnTo>
                <a:lnTo>
                  <a:pt x="1532" y="257"/>
                </a:lnTo>
                <a:lnTo>
                  <a:pt x="1538" y="263"/>
                </a:lnTo>
                <a:lnTo>
                  <a:pt x="1534" y="273"/>
                </a:lnTo>
                <a:lnTo>
                  <a:pt x="1530" y="280"/>
                </a:lnTo>
                <a:lnTo>
                  <a:pt x="1528" y="278"/>
                </a:lnTo>
                <a:lnTo>
                  <a:pt x="1526" y="294"/>
                </a:lnTo>
                <a:lnTo>
                  <a:pt x="1526" y="299"/>
                </a:lnTo>
                <a:lnTo>
                  <a:pt x="1528" y="298"/>
                </a:lnTo>
                <a:lnTo>
                  <a:pt x="1530" y="290"/>
                </a:lnTo>
                <a:lnTo>
                  <a:pt x="1530" y="298"/>
                </a:lnTo>
                <a:lnTo>
                  <a:pt x="1528" y="309"/>
                </a:lnTo>
                <a:lnTo>
                  <a:pt x="1524" y="322"/>
                </a:lnTo>
                <a:lnTo>
                  <a:pt x="1522" y="326"/>
                </a:lnTo>
                <a:lnTo>
                  <a:pt x="1524" y="326"/>
                </a:lnTo>
                <a:lnTo>
                  <a:pt x="1526" y="324"/>
                </a:lnTo>
                <a:lnTo>
                  <a:pt x="1528" y="324"/>
                </a:lnTo>
                <a:lnTo>
                  <a:pt x="1526" y="338"/>
                </a:lnTo>
                <a:lnTo>
                  <a:pt x="1524" y="347"/>
                </a:lnTo>
                <a:lnTo>
                  <a:pt x="1524" y="357"/>
                </a:lnTo>
                <a:lnTo>
                  <a:pt x="1526" y="359"/>
                </a:lnTo>
                <a:lnTo>
                  <a:pt x="1526" y="357"/>
                </a:lnTo>
                <a:lnTo>
                  <a:pt x="1528" y="349"/>
                </a:lnTo>
                <a:lnTo>
                  <a:pt x="1530" y="324"/>
                </a:lnTo>
                <a:lnTo>
                  <a:pt x="1532" y="321"/>
                </a:lnTo>
                <a:lnTo>
                  <a:pt x="1536" y="340"/>
                </a:lnTo>
                <a:lnTo>
                  <a:pt x="1536" y="342"/>
                </a:lnTo>
                <a:lnTo>
                  <a:pt x="1534" y="340"/>
                </a:lnTo>
                <a:lnTo>
                  <a:pt x="1534" y="338"/>
                </a:lnTo>
                <a:lnTo>
                  <a:pt x="1532" y="338"/>
                </a:lnTo>
                <a:lnTo>
                  <a:pt x="1530" y="361"/>
                </a:lnTo>
                <a:lnTo>
                  <a:pt x="1530" y="363"/>
                </a:lnTo>
                <a:lnTo>
                  <a:pt x="1536" y="359"/>
                </a:lnTo>
                <a:lnTo>
                  <a:pt x="1536" y="357"/>
                </a:lnTo>
                <a:lnTo>
                  <a:pt x="1544" y="353"/>
                </a:lnTo>
                <a:lnTo>
                  <a:pt x="1547" y="347"/>
                </a:lnTo>
                <a:lnTo>
                  <a:pt x="1547" y="340"/>
                </a:lnTo>
                <a:lnTo>
                  <a:pt x="1546" y="322"/>
                </a:lnTo>
                <a:lnTo>
                  <a:pt x="1547" y="315"/>
                </a:lnTo>
                <a:lnTo>
                  <a:pt x="1547" y="307"/>
                </a:lnTo>
                <a:lnTo>
                  <a:pt x="1547" y="305"/>
                </a:lnTo>
                <a:lnTo>
                  <a:pt x="1551" y="303"/>
                </a:lnTo>
                <a:lnTo>
                  <a:pt x="1555" y="301"/>
                </a:lnTo>
                <a:lnTo>
                  <a:pt x="1557" y="301"/>
                </a:lnTo>
                <a:lnTo>
                  <a:pt x="1555" y="299"/>
                </a:lnTo>
                <a:lnTo>
                  <a:pt x="1553" y="299"/>
                </a:lnTo>
                <a:lnTo>
                  <a:pt x="1546" y="301"/>
                </a:lnTo>
                <a:lnTo>
                  <a:pt x="1544" y="298"/>
                </a:lnTo>
                <a:lnTo>
                  <a:pt x="1549" y="296"/>
                </a:lnTo>
                <a:lnTo>
                  <a:pt x="1544" y="296"/>
                </a:lnTo>
                <a:lnTo>
                  <a:pt x="1538" y="288"/>
                </a:lnTo>
                <a:lnTo>
                  <a:pt x="1542" y="286"/>
                </a:lnTo>
                <a:lnTo>
                  <a:pt x="1544" y="282"/>
                </a:lnTo>
                <a:lnTo>
                  <a:pt x="1544" y="280"/>
                </a:lnTo>
                <a:lnTo>
                  <a:pt x="1542" y="282"/>
                </a:lnTo>
                <a:lnTo>
                  <a:pt x="1538" y="286"/>
                </a:lnTo>
                <a:lnTo>
                  <a:pt x="1536" y="286"/>
                </a:lnTo>
                <a:lnTo>
                  <a:pt x="1538" y="282"/>
                </a:lnTo>
                <a:lnTo>
                  <a:pt x="1542" y="276"/>
                </a:lnTo>
                <a:lnTo>
                  <a:pt x="1542" y="274"/>
                </a:lnTo>
                <a:lnTo>
                  <a:pt x="1540" y="278"/>
                </a:lnTo>
                <a:lnTo>
                  <a:pt x="1536" y="282"/>
                </a:lnTo>
                <a:lnTo>
                  <a:pt x="1534" y="282"/>
                </a:lnTo>
                <a:lnTo>
                  <a:pt x="1536" y="274"/>
                </a:lnTo>
                <a:lnTo>
                  <a:pt x="1540" y="265"/>
                </a:lnTo>
                <a:lnTo>
                  <a:pt x="1544" y="267"/>
                </a:lnTo>
                <a:lnTo>
                  <a:pt x="1546" y="273"/>
                </a:lnTo>
                <a:lnTo>
                  <a:pt x="1546" y="282"/>
                </a:lnTo>
                <a:lnTo>
                  <a:pt x="1547" y="284"/>
                </a:lnTo>
                <a:lnTo>
                  <a:pt x="1553" y="286"/>
                </a:lnTo>
                <a:lnTo>
                  <a:pt x="1555" y="288"/>
                </a:lnTo>
                <a:lnTo>
                  <a:pt x="1555" y="290"/>
                </a:lnTo>
                <a:lnTo>
                  <a:pt x="1553" y="286"/>
                </a:lnTo>
                <a:lnTo>
                  <a:pt x="1563" y="286"/>
                </a:lnTo>
                <a:lnTo>
                  <a:pt x="1559" y="288"/>
                </a:lnTo>
                <a:lnTo>
                  <a:pt x="1555" y="290"/>
                </a:lnTo>
                <a:lnTo>
                  <a:pt x="1559" y="305"/>
                </a:lnTo>
                <a:lnTo>
                  <a:pt x="1561" y="330"/>
                </a:lnTo>
                <a:lnTo>
                  <a:pt x="1561" y="376"/>
                </a:lnTo>
                <a:lnTo>
                  <a:pt x="1563" y="388"/>
                </a:lnTo>
                <a:lnTo>
                  <a:pt x="1565" y="392"/>
                </a:lnTo>
                <a:lnTo>
                  <a:pt x="1569" y="394"/>
                </a:lnTo>
                <a:lnTo>
                  <a:pt x="1572" y="395"/>
                </a:lnTo>
                <a:lnTo>
                  <a:pt x="1574" y="399"/>
                </a:lnTo>
                <a:lnTo>
                  <a:pt x="1576" y="407"/>
                </a:lnTo>
                <a:lnTo>
                  <a:pt x="1576" y="415"/>
                </a:lnTo>
                <a:lnTo>
                  <a:pt x="1572" y="418"/>
                </a:lnTo>
                <a:lnTo>
                  <a:pt x="1569" y="422"/>
                </a:lnTo>
                <a:lnTo>
                  <a:pt x="1567" y="426"/>
                </a:lnTo>
                <a:lnTo>
                  <a:pt x="1569" y="428"/>
                </a:lnTo>
                <a:lnTo>
                  <a:pt x="1570" y="432"/>
                </a:lnTo>
                <a:lnTo>
                  <a:pt x="1570" y="440"/>
                </a:lnTo>
                <a:lnTo>
                  <a:pt x="1572" y="447"/>
                </a:lnTo>
                <a:lnTo>
                  <a:pt x="1569" y="447"/>
                </a:lnTo>
                <a:lnTo>
                  <a:pt x="1567" y="449"/>
                </a:lnTo>
                <a:lnTo>
                  <a:pt x="1569" y="455"/>
                </a:lnTo>
                <a:lnTo>
                  <a:pt x="1570" y="459"/>
                </a:lnTo>
                <a:lnTo>
                  <a:pt x="1572" y="461"/>
                </a:lnTo>
                <a:lnTo>
                  <a:pt x="1578" y="461"/>
                </a:lnTo>
                <a:lnTo>
                  <a:pt x="1584" y="457"/>
                </a:lnTo>
                <a:lnTo>
                  <a:pt x="1586" y="453"/>
                </a:lnTo>
                <a:lnTo>
                  <a:pt x="1584" y="443"/>
                </a:lnTo>
                <a:lnTo>
                  <a:pt x="1582" y="440"/>
                </a:lnTo>
                <a:lnTo>
                  <a:pt x="1590" y="438"/>
                </a:lnTo>
                <a:lnTo>
                  <a:pt x="1594" y="436"/>
                </a:lnTo>
                <a:lnTo>
                  <a:pt x="1595" y="438"/>
                </a:lnTo>
                <a:lnTo>
                  <a:pt x="1594" y="451"/>
                </a:lnTo>
                <a:lnTo>
                  <a:pt x="1594" y="455"/>
                </a:lnTo>
                <a:lnTo>
                  <a:pt x="1595" y="457"/>
                </a:lnTo>
                <a:lnTo>
                  <a:pt x="1595" y="455"/>
                </a:lnTo>
                <a:lnTo>
                  <a:pt x="1603" y="445"/>
                </a:lnTo>
                <a:lnTo>
                  <a:pt x="1601" y="445"/>
                </a:lnTo>
                <a:lnTo>
                  <a:pt x="1599" y="442"/>
                </a:lnTo>
                <a:lnTo>
                  <a:pt x="1601" y="434"/>
                </a:lnTo>
                <a:lnTo>
                  <a:pt x="1599" y="434"/>
                </a:lnTo>
                <a:lnTo>
                  <a:pt x="1599" y="426"/>
                </a:lnTo>
                <a:lnTo>
                  <a:pt x="1605" y="417"/>
                </a:lnTo>
                <a:lnTo>
                  <a:pt x="1603" y="411"/>
                </a:lnTo>
                <a:lnTo>
                  <a:pt x="1603" y="407"/>
                </a:lnTo>
                <a:lnTo>
                  <a:pt x="1603" y="411"/>
                </a:lnTo>
                <a:lnTo>
                  <a:pt x="1599" y="415"/>
                </a:lnTo>
                <a:lnTo>
                  <a:pt x="1599" y="413"/>
                </a:lnTo>
                <a:lnTo>
                  <a:pt x="1599" y="407"/>
                </a:lnTo>
                <a:lnTo>
                  <a:pt x="1599" y="394"/>
                </a:lnTo>
                <a:lnTo>
                  <a:pt x="1597" y="392"/>
                </a:lnTo>
                <a:lnTo>
                  <a:pt x="1597" y="394"/>
                </a:lnTo>
                <a:lnTo>
                  <a:pt x="1595" y="411"/>
                </a:lnTo>
                <a:lnTo>
                  <a:pt x="1594" y="420"/>
                </a:lnTo>
                <a:lnTo>
                  <a:pt x="1592" y="420"/>
                </a:lnTo>
                <a:lnTo>
                  <a:pt x="1588" y="418"/>
                </a:lnTo>
                <a:lnTo>
                  <a:pt x="1584" y="415"/>
                </a:lnTo>
                <a:lnTo>
                  <a:pt x="1584" y="407"/>
                </a:lnTo>
                <a:lnTo>
                  <a:pt x="1586" y="403"/>
                </a:lnTo>
                <a:lnTo>
                  <a:pt x="1588" y="403"/>
                </a:lnTo>
                <a:lnTo>
                  <a:pt x="1590" y="405"/>
                </a:lnTo>
                <a:lnTo>
                  <a:pt x="1592" y="405"/>
                </a:lnTo>
                <a:lnTo>
                  <a:pt x="1592" y="403"/>
                </a:lnTo>
                <a:lnTo>
                  <a:pt x="1590" y="394"/>
                </a:lnTo>
                <a:lnTo>
                  <a:pt x="1584" y="363"/>
                </a:lnTo>
                <a:lnTo>
                  <a:pt x="1582" y="346"/>
                </a:lnTo>
                <a:lnTo>
                  <a:pt x="1584" y="349"/>
                </a:lnTo>
                <a:lnTo>
                  <a:pt x="1588" y="355"/>
                </a:lnTo>
                <a:lnTo>
                  <a:pt x="1592" y="357"/>
                </a:lnTo>
                <a:lnTo>
                  <a:pt x="1592" y="353"/>
                </a:lnTo>
                <a:lnTo>
                  <a:pt x="1590" y="342"/>
                </a:lnTo>
                <a:lnTo>
                  <a:pt x="1588" y="336"/>
                </a:lnTo>
                <a:lnTo>
                  <a:pt x="1590" y="326"/>
                </a:lnTo>
                <a:lnTo>
                  <a:pt x="1590" y="324"/>
                </a:lnTo>
                <a:lnTo>
                  <a:pt x="1592" y="328"/>
                </a:lnTo>
                <a:lnTo>
                  <a:pt x="1594" y="340"/>
                </a:lnTo>
                <a:lnTo>
                  <a:pt x="1595" y="340"/>
                </a:lnTo>
                <a:lnTo>
                  <a:pt x="1597" y="334"/>
                </a:lnTo>
                <a:lnTo>
                  <a:pt x="1595" y="334"/>
                </a:lnTo>
                <a:lnTo>
                  <a:pt x="1595" y="328"/>
                </a:lnTo>
                <a:lnTo>
                  <a:pt x="1594" y="324"/>
                </a:lnTo>
                <a:lnTo>
                  <a:pt x="1594" y="319"/>
                </a:lnTo>
                <a:lnTo>
                  <a:pt x="1595" y="319"/>
                </a:lnTo>
                <a:lnTo>
                  <a:pt x="1597" y="321"/>
                </a:lnTo>
                <a:lnTo>
                  <a:pt x="1599" y="321"/>
                </a:lnTo>
                <a:lnTo>
                  <a:pt x="1599" y="319"/>
                </a:lnTo>
                <a:lnTo>
                  <a:pt x="1597" y="309"/>
                </a:lnTo>
                <a:lnTo>
                  <a:pt x="1595" y="309"/>
                </a:lnTo>
                <a:lnTo>
                  <a:pt x="1595" y="307"/>
                </a:lnTo>
                <a:lnTo>
                  <a:pt x="1594" y="307"/>
                </a:lnTo>
                <a:lnTo>
                  <a:pt x="1594" y="311"/>
                </a:lnTo>
                <a:lnTo>
                  <a:pt x="1588" y="298"/>
                </a:lnTo>
                <a:lnTo>
                  <a:pt x="1590" y="299"/>
                </a:lnTo>
                <a:lnTo>
                  <a:pt x="1594" y="301"/>
                </a:lnTo>
                <a:lnTo>
                  <a:pt x="1595" y="301"/>
                </a:lnTo>
                <a:lnTo>
                  <a:pt x="1597" y="299"/>
                </a:lnTo>
                <a:lnTo>
                  <a:pt x="1597" y="296"/>
                </a:lnTo>
                <a:lnTo>
                  <a:pt x="1599" y="296"/>
                </a:lnTo>
                <a:lnTo>
                  <a:pt x="1601" y="299"/>
                </a:lnTo>
                <a:lnTo>
                  <a:pt x="1607" y="286"/>
                </a:lnTo>
                <a:lnTo>
                  <a:pt x="1607" y="280"/>
                </a:lnTo>
                <a:lnTo>
                  <a:pt x="1607" y="273"/>
                </a:lnTo>
                <a:lnTo>
                  <a:pt x="1607" y="261"/>
                </a:lnTo>
                <a:lnTo>
                  <a:pt x="1607" y="259"/>
                </a:lnTo>
                <a:lnTo>
                  <a:pt x="1611" y="257"/>
                </a:lnTo>
                <a:lnTo>
                  <a:pt x="1622" y="261"/>
                </a:lnTo>
                <a:lnTo>
                  <a:pt x="1624" y="261"/>
                </a:lnTo>
                <a:lnTo>
                  <a:pt x="1624" y="257"/>
                </a:lnTo>
                <a:lnTo>
                  <a:pt x="1617" y="246"/>
                </a:lnTo>
                <a:lnTo>
                  <a:pt x="1615" y="242"/>
                </a:lnTo>
                <a:lnTo>
                  <a:pt x="1617" y="240"/>
                </a:lnTo>
                <a:lnTo>
                  <a:pt x="1618" y="240"/>
                </a:lnTo>
                <a:lnTo>
                  <a:pt x="1624" y="242"/>
                </a:lnTo>
                <a:lnTo>
                  <a:pt x="1459" y="129"/>
                </a:lnTo>
                <a:lnTo>
                  <a:pt x="8" y="411"/>
                </a:lnTo>
                <a:lnTo>
                  <a:pt x="8" y="407"/>
                </a:lnTo>
                <a:lnTo>
                  <a:pt x="10" y="405"/>
                </a:lnTo>
                <a:lnTo>
                  <a:pt x="10" y="409"/>
                </a:lnTo>
                <a:lnTo>
                  <a:pt x="8" y="411"/>
                </a:lnTo>
                <a:lnTo>
                  <a:pt x="1459" y="129"/>
                </a:lnTo>
                <a:lnTo>
                  <a:pt x="10" y="632"/>
                </a:lnTo>
                <a:lnTo>
                  <a:pt x="10" y="630"/>
                </a:lnTo>
                <a:lnTo>
                  <a:pt x="11" y="645"/>
                </a:lnTo>
                <a:lnTo>
                  <a:pt x="10" y="632"/>
                </a:lnTo>
                <a:lnTo>
                  <a:pt x="1459" y="129"/>
                </a:lnTo>
                <a:lnTo>
                  <a:pt x="34" y="651"/>
                </a:lnTo>
                <a:lnTo>
                  <a:pt x="33" y="643"/>
                </a:lnTo>
                <a:lnTo>
                  <a:pt x="34" y="647"/>
                </a:lnTo>
                <a:lnTo>
                  <a:pt x="34" y="651"/>
                </a:lnTo>
                <a:lnTo>
                  <a:pt x="1459" y="129"/>
                </a:lnTo>
                <a:lnTo>
                  <a:pt x="42" y="430"/>
                </a:lnTo>
                <a:lnTo>
                  <a:pt x="42" y="428"/>
                </a:lnTo>
                <a:lnTo>
                  <a:pt x="44" y="434"/>
                </a:lnTo>
                <a:lnTo>
                  <a:pt x="42" y="436"/>
                </a:lnTo>
                <a:lnTo>
                  <a:pt x="44" y="434"/>
                </a:lnTo>
                <a:lnTo>
                  <a:pt x="44" y="443"/>
                </a:lnTo>
                <a:lnTo>
                  <a:pt x="42" y="438"/>
                </a:lnTo>
                <a:lnTo>
                  <a:pt x="40" y="434"/>
                </a:lnTo>
                <a:lnTo>
                  <a:pt x="42" y="430"/>
                </a:lnTo>
                <a:lnTo>
                  <a:pt x="1459" y="129"/>
                </a:lnTo>
                <a:lnTo>
                  <a:pt x="44" y="570"/>
                </a:lnTo>
                <a:lnTo>
                  <a:pt x="44" y="578"/>
                </a:lnTo>
                <a:lnTo>
                  <a:pt x="42" y="562"/>
                </a:lnTo>
                <a:lnTo>
                  <a:pt x="44" y="568"/>
                </a:lnTo>
                <a:lnTo>
                  <a:pt x="44" y="570"/>
                </a:lnTo>
                <a:lnTo>
                  <a:pt x="1459" y="129"/>
                </a:lnTo>
                <a:lnTo>
                  <a:pt x="44" y="641"/>
                </a:lnTo>
                <a:lnTo>
                  <a:pt x="44" y="639"/>
                </a:lnTo>
                <a:lnTo>
                  <a:pt x="46" y="620"/>
                </a:lnTo>
                <a:lnTo>
                  <a:pt x="46" y="630"/>
                </a:lnTo>
                <a:lnTo>
                  <a:pt x="46" y="634"/>
                </a:lnTo>
                <a:lnTo>
                  <a:pt x="46" y="637"/>
                </a:lnTo>
                <a:lnTo>
                  <a:pt x="44" y="641"/>
                </a:lnTo>
                <a:lnTo>
                  <a:pt x="1459" y="129"/>
                </a:lnTo>
                <a:lnTo>
                  <a:pt x="46" y="562"/>
                </a:lnTo>
                <a:lnTo>
                  <a:pt x="46" y="564"/>
                </a:lnTo>
                <a:lnTo>
                  <a:pt x="44" y="553"/>
                </a:lnTo>
                <a:lnTo>
                  <a:pt x="46" y="516"/>
                </a:lnTo>
                <a:lnTo>
                  <a:pt x="46" y="562"/>
                </a:lnTo>
                <a:lnTo>
                  <a:pt x="1459" y="129"/>
                </a:lnTo>
                <a:lnTo>
                  <a:pt x="50" y="584"/>
                </a:lnTo>
                <a:lnTo>
                  <a:pt x="48" y="568"/>
                </a:lnTo>
                <a:lnTo>
                  <a:pt x="48" y="514"/>
                </a:lnTo>
                <a:lnTo>
                  <a:pt x="44" y="457"/>
                </a:lnTo>
                <a:lnTo>
                  <a:pt x="46" y="455"/>
                </a:lnTo>
                <a:lnTo>
                  <a:pt x="46" y="451"/>
                </a:lnTo>
                <a:lnTo>
                  <a:pt x="50" y="513"/>
                </a:lnTo>
                <a:lnTo>
                  <a:pt x="52" y="545"/>
                </a:lnTo>
                <a:lnTo>
                  <a:pt x="50" y="584"/>
                </a:lnTo>
                <a:lnTo>
                  <a:pt x="1459" y="129"/>
                </a:lnTo>
                <a:lnTo>
                  <a:pt x="1557" y="1098"/>
                </a:lnTo>
                <a:lnTo>
                  <a:pt x="1559" y="1100"/>
                </a:lnTo>
                <a:lnTo>
                  <a:pt x="1557" y="1104"/>
                </a:lnTo>
                <a:lnTo>
                  <a:pt x="1555" y="1102"/>
                </a:lnTo>
                <a:lnTo>
                  <a:pt x="1557" y="1098"/>
                </a:lnTo>
                <a:lnTo>
                  <a:pt x="1459" y="129"/>
                </a:lnTo>
                <a:lnTo>
                  <a:pt x="1555" y="1098"/>
                </a:lnTo>
                <a:lnTo>
                  <a:pt x="1557" y="1098"/>
                </a:lnTo>
                <a:lnTo>
                  <a:pt x="1555" y="1102"/>
                </a:lnTo>
                <a:lnTo>
                  <a:pt x="1553" y="1100"/>
                </a:lnTo>
                <a:lnTo>
                  <a:pt x="1555" y="1098"/>
                </a:lnTo>
                <a:lnTo>
                  <a:pt x="1459" y="129"/>
                </a:lnTo>
                <a:lnTo>
                  <a:pt x="1559" y="668"/>
                </a:lnTo>
                <a:lnTo>
                  <a:pt x="1561" y="676"/>
                </a:lnTo>
                <a:lnTo>
                  <a:pt x="1559" y="680"/>
                </a:lnTo>
                <a:lnTo>
                  <a:pt x="1561" y="676"/>
                </a:lnTo>
                <a:lnTo>
                  <a:pt x="1563" y="678"/>
                </a:lnTo>
                <a:lnTo>
                  <a:pt x="1559" y="687"/>
                </a:lnTo>
                <a:lnTo>
                  <a:pt x="1557" y="699"/>
                </a:lnTo>
                <a:lnTo>
                  <a:pt x="1555" y="699"/>
                </a:lnTo>
                <a:lnTo>
                  <a:pt x="1559" y="680"/>
                </a:lnTo>
                <a:lnTo>
                  <a:pt x="1555" y="689"/>
                </a:lnTo>
                <a:lnTo>
                  <a:pt x="1553" y="697"/>
                </a:lnTo>
                <a:lnTo>
                  <a:pt x="1551" y="695"/>
                </a:lnTo>
                <a:lnTo>
                  <a:pt x="1551" y="689"/>
                </a:lnTo>
                <a:lnTo>
                  <a:pt x="1553" y="680"/>
                </a:lnTo>
                <a:lnTo>
                  <a:pt x="1559" y="668"/>
                </a:lnTo>
                <a:lnTo>
                  <a:pt x="1459" y="129"/>
                </a:lnTo>
                <a:lnTo>
                  <a:pt x="1549" y="741"/>
                </a:lnTo>
                <a:lnTo>
                  <a:pt x="1547" y="751"/>
                </a:lnTo>
                <a:lnTo>
                  <a:pt x="1546" y="749"/>
                </a:lnTo>
                <a:lnTo>
                  <a:pt x="1546" y="745"/>
                </a:lnTo>
                <a:lnTo>
                  <a:pt x="1549" y="741"/>
                </a:lnTo>
                <a:lnTo>
                  <a:pt x="1459" y="129"/>
                </a:lnTo>
                <a:lnTo>
                  <a:pt x="1490" y="912"/>
                </a:lnTo>
                <a:lnTo>
                  <a:pt x="1492" y="908"/>
                </a:lnTo>
                <a:lnTo>
                  <a:pt x="1494" y="904"/>
                </a:lnTo>
                <a:lnTo>
                  <a:pt x="1498" y="904"/>
                </a:lnTo>
                <a:lnTo>
                  <a:pt x="1498" y="906"/>
                </a:lnTo>
                <a:lnTo>
                  <a:pt x="1494" y="910"/>
                </a:lnTo>
                <a:lnTo>
                  <a:pt x="1492" y="912"/>
                </a:lnTo>
                <a:lnTo>
                  <a:pt x="1490" y="912"/>
                </a:lnTo>
                <a:lnTo>
                  <a:pt x="1459" y="129"/>
                </a:lnTo>
                <a:lnTo>
                  <a:pt x="1488" y="914"/>
                </a:lnTo>
                <a:lnTo>
                  <a:pt x="1492" y="918"/>
                </a:lnTo>
                <a:lnTo>
                  <a:pt x="1492" y="920"/>
                </a:lnTo>
                <a:lnTo>
                  <a:pt x="1490" y="922"/>
                </a:lnTo>
                <a:lnTo>
                  <a:pt x="1492" y="920"/>
                </a:lnTo>
                <a:lnTo>
                  <a:pt x="1492" y="922"/>
                </a:lnTo>
                <a:lnTo>
                  <a:pt x="1488" y="923"/>
                </a:lnTo>
                <a:lnTo>
                  <a:pt x="1492" y="927"/>
                </a:lnTo>
                <a:lnTo>
                  <a:pt x="1496" y="922"/>
                </a:lnTo>
                <a:lnTo>
                  <a:pt x="1498" y="918"/>
                </a:lnTo>
                <a:lnTo>
                  <a:pt x="1496" y="918"/>
                </a:lnTo>
                <a:lnTo>
                  <a:pt x="1498" y="916"/>
                </a:lnTo>
                <a:lnTo>
                  <a:pt x="1498" y="923"/>
                </a:lnTo>
                <a:lnTo>
                  <a:pt x="1498" y="927"/>
                </a:lnTo>
                <a:lnTo>
                  <a:pt x="1496" y="929"/>
                </a:lnTo>
                <a:lnTo>
                  <a:pt x="1496" y="933"/>
                </a:lnTo>
                <a:lnTo>
                  <a:pt x="1494" y="937"/>
                </a:lnTo>
                <a:lnTo>
                  <a:pt x="1496" y="939"/>
                </a:lnTo>
                <a:lnTo>
                  <a:pt x="1492" y="946"/>
                </a:lnTo>
                <a:lnTo>
                  <a:pt x="1490" y="946"/>
                </a:lnTo>
                <a:lnTo>
                  <a:pt x="1488" y="927"/>
                </a:lnTo>
                <a:lnTo>
                  <a:pt x="1488" y="914"/>
                </a:lnTo>
                <a:lnTo>
                  <a:pt x="1459" y="129"/>
                </a:lnTo>
                <a:lnTo>
                  <a:pt x="1455" y="136"/>
                </a:lnTo>
                <a:lnTo>
                  <a:pt x="1448" y="134"/>
                </a:lnTo>
                <a:lnTo>
                  <a:pt x="1453" y="138"/>
                </a:lnTo>
                <a:lnTo>
                  <a:pt x="1451" y="138"/>
                </a:lnTo>
                <a:lnTo>
                  <a:pt x="1434" y="119"/>
                </a:lnTo>
                <a:lnTo>
                  <a:pt x="1421" y="102"/>
                </a:lnTo>
                <a:lnTo>
                  <a:pt x="1421" y="100"/>
                </a:lnTo>
                <a:lnTo>
                  <a:pt x="1421" y="98"/>
                </a:lnTo>
                <a:lnTo>
                  <a:pt x="1425" y="100"/>
                </a:lnTo>
                <a:lnTo>
                  <a:pt x="1426" y="102"/>
                </a:lnTo>
                <a:lnTo>
                  <a:pt x="1440" y="119"/>
                </a:lnTo>
                <a:lnTo>
                  <a:pt x="1440" y="121"/>
                </a:lnTo>
                <a:lnTo>
                  <a:pt x="1442" y="121"/>
                </a:lnTo>
                <a:lnTo>
                  <a:pt x="1450" y="130"/>
                </a:lnTo>
                <a:lnTo>
                  <a:pt x="1457" y="136"/>
                </a:lnTo>
                <a:lnTo>
                  <a:pt x="1455" y="136"/>
                </a:lnTo>
                <a:lnTo>
                  <a:pt x="1459" y="129"/>
                </a:lnTo>
                <a:lnTo>
                  <a:pt x="1423" y="98"/>
                </a:lnTo>
                <a:lnTo>
                  <a:pt x="1425" y="98"/>
                </a:lnTo>
                <a:lnTo>
                  <a:pt x="1425" y="100"/>
                </a:lnTo>
                <a:lnTo>
                  <a:pt x="1423" y="98"/>
                </a:lnTo>
                <a:lnTo>
                  <a:pt x="1459" y="129"/>
                </a:lnTo>
                <a:lnTo>
                  <a:pt x="1473" y="152"/>
                </a:lnTo>
                <a:lnTo>
                  <a:pt x="1471" y="152"/>
                </a:lnTo>
                <a:lnTo>
                  <a:pt x="1469" y="152"/>
                </a:lnTo>
                <a:lnTo>
                  <a:pt x="1463" y="152"/>
                </a:lnTo>
                <a:lnTo>
                  <a:pt x="1461" y="150"/>
                </a:lnTo>
                <a:lnTo>
                  <a:pt x="1459" y="146"/>
                </a:lnTo>
                <a:lnTo>
                  <a:pt x="1463" y="146"/>
                </a:lnTo>
                <a:lnTo>
                  <a:pt x="1463" y="144"/>
                </a:lnTo>
                <a:lnTo>
                  <a:pt x="1459" y="142"/>
                </a:lnTo>
                <a:lnTo>
                  <a:pt x="1461" y="142"/>
                </a:lnTo>
                <a:lnTo>
                  <a:pt x="1459" y="142"/>
                </a:lnTo>
                <a:lnTo>
                  <a:pt x="1461" y="140"/>
                </a:lnTo>
                <a:lnTo>
                  <a:pt x="1461" y="138"/>
                </a:lnTo>
                <a:lnTo>
                  <a:pt x="1469" y="148"/>
                </a:lnTo>
                <a:lnTo>
                  <a:pt x="1473" y="150"/>
                </a:lnTo>
                <a:lnTo>
                  <a:pt x="1473" y="152"/>
                </a:lnTo>
                <a:lnTo>
                  <a:pt x="1459" y="129"/>
                </a:lnTo>
                <a:lnTo>
                  <a:pt x="1471" y="140"/>
                </a:lnTo>
                <a:lnTo>
                  <a:pt x="1474" y="146"/>
                </a:lnTo>
                <a:lnTo>
                  <a:pt x="1459" y="134"/>
                </a:lnTo>
                <a:lnTo>
                  <a:pt x="1444" y="121"/>
                </a:lnTo>
                <a:lnTo>
                  <a:pt x="1446" y="121"/>
                </a:lnTo>
                <a:lnTo>
                  <a:pt x="1448" y="121"/>
                </a:lnTo>
                <a:lnTo>
                  <a:pt x="1446" y="121"/>
                </a:lnTo>
                <a:lnTo>
                  <a:pt x="1446" y="119"/>
                </a:lnTo>
                <a:lnTo>
                  <a:pt x="1444" y="119"/>
                </a:lnTo>
                <a:lnTo>
                  <a:pt x="1442" y="119"/>
                </a:lnTo>
                <a:lnTo>
                  <a:pt x="1442" y="121"/>
                </a:lnTo>
                <a:lnTo>
                  <a:pt x="1440" y="117"/>
                </a:lnTo>
                <a:lnTo>
                  <a:pt x="1436" y="111"/>
                </a:lnTo>
                <a:lnTo>
                  <a:pt x="1430" y="107"/>
                </a:lnTo>
                <a:lnTo>
                  <a:pt x="1428" y="102"/>
                </a:lnTo>
                <a:lnTo>
                  <a:pt x="1430" y="104"/>
                </a:lnTo>
                <a:lnTo>
                  <a:pt x="1432" y="106"/>
                </a:lnTo>
                <a:lnTo>
                  <a:pt x="1434" y="104"/>
                </a:lnTo>
                <a:lnTo>
                  <a:pt x="1438" y="106"/>
                </a:lnTo>
                <a:lnTo>
                  <a:pt x="1434" y="104"/>
                </a:lnTo>
                <a:lnTo>
                  <a:pt x="1434" y="100"/>
                </a:lnTo>
                <a:lnTo>
                  <a:pt x="1430" y="102"/>
                </a:lnTo>
                <a:lnTo>
                  <a:pt x="1428" y="100"/>
                </a:lnTo>
                <a:lnTo>
                  <a:pt x="1432" y="100"/>
                </a:lnTo>
                <a:lnTo>
                  <a:pt x="1430" y="100"/>
                </a:lnTo>
                <a:lnTo>
                  <a:pt x="1426" y="100"/>
                </a:lnTo>
                <a:lnTo>
                  <a:pt x="1425" y="100"/>
                </a:lnTo>
                <a:lnTo>
                  <a:pt x="1425" y="98"/>
                </a:lnTo>
                <a:lnTo>
                  <a:pt x="1426" y="100"/>
                </a:lnTo>
                <a:lnTo>
                  <a:pt x="1423" y="98"/>
                </a:lnTo>
                <a:lnTo>
                  <a:pt x="1423" y="96"/>
                </a:lnTo>
                <a:lnTo>
                  <a:pt x="1419" y="96"/>
                </a:lnTo>
                <a:lnTo>
                  <a:pt x="1415" y="94"/>
                </a:lnTo>
                <a:lnTo>
                  <a:pt x="1417" y="86"/>
                </a:lnTo>
                <a:lnTo>
                  <a:pt x="1417" y="84"/>
                </a:lnTo>
                <a:lnTo>
                  <a:pt x="1415" y="82"/>
                </a:lnTo>
                <a:lnTo>
                  <a:pt x="1415" y="84"/>
                </a:lnTo>
                <a:lnTo>
                  <a:pt x="1413" y="88"/>
                </a:lnTo>
                <a:lnTo>
                  <a:pt x="1407" y="82"/>
                </a:lnTo>
                <a:lnTo>
                  <a:pt x="1411" y="79"/>
                </a:lnTo>
                <a:lnTo>
                  <a:pt x="1417" y="82"/>
                </a:lnTo>
                <a:lnTo>
                  <a:pt x="1413" y="79"/>
                </a:lnTo>
                <a:lnTo>
                  <a:pt x="1415" y="73"/>
                </a:lnTo>
                <a:lnTo>
                  <a:pt x="1417" y="73"/>
                </a:lnTo>
                <a:lnTo>
                  <a:pt x="1436" y="96"/>
                </a:lnTo>
                <a:lnTo>
                  <a:pt x="1432" y="90"/>
                </a:lnTo>
                <a:lnTo>
                  <a:pt x="1426" y="81"/>
                </a:lnTo>
                <a:lnTo>
                  <a:pt x="1421" y="69"/>
                </a:lnTo>
                <a:lnTo>
                  <a:pt x="1421" y="67"/>
                </a:lnTo>
                <a:lnTo>
                  <a:pt x="1419" y="69"/>
                </a:lnTo>
                <a:lnTo>
                  <a:pt x="1419" y="65"/>
                </a:lnTo>
                <a:lnTo>
                  <a:pt x="1419" y="63"/>
                </a:lnTo>
                <a:lnTo>
                  <a:pt x="1417" y="63"/>
                </a:lnTo>
                <a:lnTo>
                  <a:pt x="1413" y="56"/>
                </a:lnTo>
                <a:lnTo>
                  <a:pt x="1413" y="54"/>
                </a:lnTo>
                <a:lnTo>
                  <a:pt x="1413" y="52"/>
                </a:lnTo>
                <a:lnTo>
                  <a:pt x="1411" y="54"/>
                </a:lnTo>
                <a:lnTo>
                  <a:pt x="1409" y="50"/>
                </a:lnTo>
                <a:lnTo>
                  <a:pt x="1409" y="48"/>
                </a:lnTo>
                <a:lnTo>
                  <a:pt x="1409" y="50"/>
                </a:lnTo>
                <a:lnTo>
                  <a:pt x="1407" y="48"/>
                </a:lnTo>
                <a:lnTo>
                  <a:pt x="1409" y="44"/>
                </a:lnTo>
                <a:lnTo>
                  <a:pt x="1421" y="59"/>
                </a:lnTo>
                <a:lnTo>
                  <a:pt x="1442" y="90"/>
                </a:lnTo>
                <a:lnTo>
                  <a:pt x="1461" y="111"/>
                </a:lnTo>
                <a:lnTo>
                  <a:pt x="1474" y="125"/>
                </a:lnTo>
                <a:lnTo>
                  <a:pt x="1486" y="132"/>
                </a:lnTo>
                <a:lnTo>
                  <a:pt x="1482" y="134"/>
                </a:lnTo>
                <a:lnTo>
                  <a:pt x="1478" y="142"/>
                </a:lnTo>
                <a:lnTo>
                  <a:pt x="1473" y="140"/>
                </a:lnTo>
                <a:lnTo>
                  <a:pt x="1471" y="140"/>
                </a:lnTo>
                <a:lnTo>
                  <a:pt x="1459" y="129"/>
                </a:lnTo>
                <a:lnTo>
                  <a:pt x="1428" y="100"/>
                </a:lnTo>
                <a:lnTo>
                  <a:pt x="1430" y="102"/>
                </a:lnTo>
                <a:lnTo>
                  <a:pt x="1428" y="102"/>
                </a:lnTo>
                <a:lnTo>
                  <a:pt x="1428" y="100"/>
                </a:lnTo>
                <a:lnTo>
                  <a:pt x="1459" y="129"/>
                </a:lnTo>
                <a:lnTo>
                  <a:pt x="1484" y="971"/>
                </a:lnTo>
                <a:lnTo>
                  <a:pt x="1482" y="973"/>
                </a:lnTo>
                <a:lnTo>
                  <a:pt x="1484" y="970"/>
                </a:lnTo>
                <a:lnTo>
                  <a:pt x="1484" y="971"/>
                </a:lnTo>
                <a:lnTo>
                  <a:pt x="1459" y="129"/>
                </a:lnTo>
                <a:lnTo>
                  <a:pt x="1486" y="964"/>
                </a:lnTo>
                <a:lnTo>
                  <a:pt x="1486" y="975"/>
                </a:lnTo>
                <a:lnTo>
                  <a:pt x="1484" y="970"/>
                </a:lnTo>
                <a:lnTo>
                  <a:pt x="1486" y="964"/>
                </a:lnTo>
                <a:lnTo>
                  <a:pt x="1459" y="129"/>
                </a:lnTo>
                <a:lnTo>
                  <a:pt x="1540" y="1075"/>
                </a:lnTo>
                <a:lnTo>
                  <a:pt x="1536" y="1073"/>
                </a:lnTo>
                <a:lnTo>
                  <a:pt x="1536" y="1069"/>
                </a:lnTo>
                <a:lnTo>
                  <a:pt x="1540" y="1064"/>
                </a:lnTo>
                <a:lnTo>
                  <a:pt x="1538" y="1066"/>
                </a:lnTo>
                <a:lnTo>
                  <a:pt x="1542" y="1064"/>
                </a:lnTo>
                <a:lnTo>
                  <a:pt x="1542" y="1069"/>
                </a:lnTo>
                <a:lnTo>
                  <a:pt x="1540" y="1075"/>
                </a:lnTo>
                <a:lnTo>
                  <a:pt x="1459" y="129"/>
                </a:lnTo>
                <a:lnTo>
                  <a:pt x="1542" y="1077"/>
                </a:lnTo>
                <a:lnTo>
                  <a:pt x="1544" y="1077"/>
                </a:lnTo>
                <a:lnTo>
                  <a:pt x="1544" y="1081"/>
                </a:lnTo>
                <a:lnTo>
                  <a:pt x="1544" y="1083"/>
                </a:lnTo>
                <a:lnTo>
                  <a:pt x="1542" y="1077"/>
                </a:lnTo>
                <a:lnTo>
                  <a:pt x="1459" y="129"/>
                </a:lnTo>
                <a:lnTo>
                  <a:pt x="1544" y="1006"/>
                </a:lnTo>
                <a:lnTo>
                  <a:pt x="1544" y="1004"/>
                </a:lnTo>
                <a:lnTo>
                  <a:pt x="1546" y="1004"/>
                </a:lnTo>
                <a:lnTo>
                  <a:pt x="1547" y="1002"/>
                </a:lnTo>
                <a:lnTo>
                  <a:pt x="1546" y="1004"/>
                </a:lnTo>
                <a:lnTo>
                  <a:pt x="1544" y="1006"/>
                </a:lnTo>
                <a:lnTo>
                  <a:pt x="1459" y="129"/>
                </a:lnTo>
                <a:lnTo>
                  <a:pt x="1549" y="1096"/>
                </a:lnTo>
                <a:lnTo>
                  <a:pt x="1546" y="1090"/>
                </a:lnTo>
                <a:lnTo>
                  <a:pt x="1547" y="1092"/>
                </a:lnTo>
                <a:lnTo>
                  <a:pt x="1549" y="1089"/>
                </a:lnTo>
                <a:lnTo>
                  <a:pt x="1549" y="1087"/>
                </a:lnTo>
                <a:lnTo>
                  <a:pt x="1549" y="1085"/>
                </a:lnTo>
                <a:lnTo>
                  <a:pt x="1546" y="1089"/>
                </a:lnTo>
                <a:lnTo>
                  <a:pt x="1544" y="1083"/>
                </a:lnTo>
                <a:lnTo>
                  <a:pt x="1546" y="1083"/>
                </a:lnTo>
                <a:lnTo>
                  <a:pt x="1546" y="1085"/>
                </a:lnTo>
                <a:lnTo>
                  <a:pt x="1547" y="1081"/>
                </a:lnTo>
                <a:lnTo>
                  <a:pt x="1549" y="1089"/>
                </a:lnTo>
                <a:lnTo>
                  <a:pt x="1549" y="1096"/>
                </a:lnTo>
                <a:lnTo>
                  <a:pt x="1459" y="129"/>
                </a:lnTo>
                <a:lnTo>
                  <a:pt x="1549" y="1042"/>
                </a:lnTo>
                <a:lnTo>
                  <a:pt x="1547" y="1046"/>
                </a:lnTo>
                <a:lnTo>
                  <a:pt x="1547" y="1044"/>
                </a:lnTo>
                <a:lnTo>
                  <a:pt x="1549" y="1042"/>
                </a:lnTo>
                <a:lnTo>
                  <a:pt x="1459" y="129"/>
                </a:lnTo>
                <a:lnTo>
                  <a:pt x="1536" y="948"/>
                </a:lnTo>
                <a:lnTo>
                  <a:pt x="1544" y="950"/>
                </a:lnTo>
                <a:lnTo>
                  <a:pt x="1549" y="948"/>
                </a:lnTo>
                <a:lnTo>
                  <a:pt x="1551" y="950"/>
                </a:lnTo>
                <a:lnTo>
                  <a:pt x="1553" y="952"/>
                </a:lnTo>
                <a:lnTo>
                  <a:pt x="1557" y="952"/>
                </a:lnTo>
                <a:lnTo>
                  <a:pt x="1557" y="958"/>
                </a:lnTo>
                <a:lnTo>
                  <a:pt x="1551" y="956"/>
                </a:lnTo>
                <a:lnTo>
                  <a:pt x="1547" y="956"/>
                </a:lnTo>
                <a:lnTo>
                  <a:pt x="1538" y="958"/>
                </a:lnTo>
                <a:lnTo>
                  <a:pt x="1538" y="954"/>
                </a:lnTo>
                <a:lnTo>
                  <a:pt x="1536" y="956"/>
                </a:lnTo>
                <a:lnTo>
                  <a:pt x="1536" y="954"/>
                </a:lnTo>
                <a:lnTo>
                  <a:pt x="1553" y="952"/>
                </a:lnTo>
                <a:lnTo>
                  <a:pt x="1536" y="952"/>
                </a:lnTo>
                <a:lnTo>
                  <a:pt x="1536" y="948"/>
                </a:lnTo>
                <a:lnTo>
                  <a:pt x="1459" y="129"/>
                </a:lnTo>
                <a:lnTo>
                  <a:pt x="1538" y="975"/>
                </a:lnTo>
                <a:lnTo>
                  <a:pt x="1540" y="977"/>
                </a:lnTo>
                <a:lnTo>
                  <a:pt x="1538" y="977"/>
                </a:lnTo>
                <a:lnTo>
                  <a:pt x="1538" y="975"/>
                </a:lnTo>
                <a:lnTo>
                  <a:pt x="1459" y="129"/>
                </a:lnTo>
                <a:lnTo>
                  <a:pt x="1536" y="975"/>
                </a:lnTo>
                <a:lnTo>
                  <a:pt x="1536" y="977"/>
                </a:lnTo>
                <a:lnTo>
                  <a:pt x="1534" y="977"/>
                </a:lnTo>
                <a:lnTo>
                  <a:pt x="1536" y="975"/>
                </a:lnTo>
                <a:lnTo>
                  <a:pt x="1459" y="129"/>
                </a:lnTo>
                <a:lnTo>
                  <a:pt x="1530" y="898"/>
                </a:lnTo>
                <a:lnTo>
                  <a:pt x="1530" y="900"/>
                </a:lnTo>
                <a:lnTo>
                  <a:pt x="1528" y="898"/>
                </a:lnTo>
                <a:lnTo>
                  <a:pt x="1530" y="898"/>
                </a:lnTo>
                <a:lnTo>
                  <a:pt x="1459" y="129"/>
                </a:lnTo>
                <a:lnTo>
                  <a:pt x="1517" y="996"/>
                </a:lnTo>
                <a:lnTo>
                  <a:pt x="1519" y="998"/>
                </a:lnTo>
                <a:lnTo>
                  <a:pt x="1522" y="1000"/>
                </a:lnTo>
                <a:lnTo>
                  <a:pt x="1524" y="1000"/>
                </a:lnTo>
                <a:lnTo>
                  <a:pt x="1524" y="998"/>
                </a:lnTo>
                <a:lnTo>
                  <a:pt x="1524" y="994"/>
                </a:lnTo>
                <a:lnTo>
                  <a:pt x="1526" y="987"/>
                </a:lnTo>
                <a:lnTo>
                  <a:pt x="1528" y="981"/>
                </a:lnTo>
                <a:lnTo>
                  <a:pt x="1532" y="981"/>
                </a:lnTo>
                <a:lnTo>
                  <a:pt x="1534" y="983"/>
                </a:lnTo>
                <a:lnTo>
                  <a:pt x="1532" y="989"/>
                </a:lnTo>
                <a:lnTo>
                  <a:pt x="1534" y="993"/>
                </a:lnTo>
                <a:lnTo>
                  <a:pt x="1536" y="991"/>
                </a:lnTo>
                <a:lnTo>
                  <a:pt x="1538" y="987"/>
                </a:lnTo>
                <a:lnTo>
                  <a:pt x="1540" y="983"/>
                </a:lnTo>
                <a:lnTo>
                  <a:pt x="1538" y="983"/>
                </a:lnTo>
                <a:lnTo>
                  <a:pt x="1540" y="981"/>
                </a:lnTo>
                <a:lnTo>
                  <a:pt x="1544" y="975"/>
                </a:lnTo>
                <a:lnTo>
                  <a:pt x="1544" y="970"/>
                </a:lnTo>
                <a:lnTo>
                  <a:pt x="1544" y="966"/>
                </a:lnTo>
                <a:lnTo>
                  <a:pt x="1542" y="970"/>
                </a:lnTo>
                <a:lnTo>
                  <a:pt x="1540" y="971"/>
                </a:lnTo>
                <a:lnTo>
                  <a:pt x="1538" y="968"/>
                </a:lnTo>
                <a:lnTo>
                  <a:pt x="1540" y="964"/>
                </a:lnTo>
                <a:lnTo>
                  <a:pt x="1538" y="966"/>
                </a:lnTo>
                <a:lnTo>
                  <a:pt x="1538" y="962"/>
                </a:lnTo>
                <a:lnTo>
                  <a:pt x="1555" y="962"/>
                </a:lnTo>
                <a:lnTo>
                  <a:pt x="1553" y="979"/>
                </a:lnTo>
                <a:lnTo>
                  <a:pt x="1549" y="996"/>
                </a:lnTo>
                <a:lnTo>
                  <a:pt x="1547" y="998"/>
                </a:lnTo>
                <a:lnTo>
                  <a:pt x="1547" y="996"/>
                </a:lnTo>
                <a:lnTo>
                  <a:pt x="1547" y="993"/>
                </a:lnTo>
                <a:lnTo>
                  <a:pt x="1547" y="987"/>
                </a:lnTo>
                <a:lnTo>
                  <a:pt x="1546" y="983"/>
                </a:lnTo>
                <a:lnTo>
                  <a:pt x="1544" y="985"/>
                </a:lnTo>
                <a:lnTo>
                  <a:pt x="1546" y="996"/>
                </a:lnTo>
                <a:lnTo>
                  <a:pt x="1546" y="1000"/>
                </a:lnTo>
                <a:lnTo>
                  <a:pt x="1544" y="1002"/>
                </a:lnTo>
                <a:lnTo>
                  <a:pt x="1542" y="1004"/>
                </a:lnTo>
                <a:lnTo>
                  <a:pt x="1532" y="1000"/>
                </a:lnTo>
                <a:lnTo>
                  <a:pt x="1530" y="1000"/>
                </a:lnTo>
                <a:lnTo>
                  <a:pt x="1530" y="1002"/>
                </a:lnTo>
                <a:lnTo>
                  <a:pt x="1532" y="1010"/>
                </a:lnTo>
                <a:lnTo>
                  <a:pt x="1532" y="1018"/>
                </a:lnTo>
                <a:lnTo>
                  <a:pt x="1530" y="1025"/>
                </a:lnTo>
                <a:lnTo>
                  <a:pt x="1528" y="1027"/>
                </a:lnTo>
                <a:lnTo>
                  <a:pt x="1528" y="1023"/>
                </a:lnTo>
                <a:lnTo>
                  <a:pt x="1528" y="1016"/>
                </a:lnTo>
                <a:lnTo>
                  <a:pt x="1526" y="1016"/>
                </a:lnTo>
                <a:lnTo>
                  <a:pt x="1524" y="1018"/>
                </a:lnTo>
                <a:lnTo>
                  <a:pt x="1522" y="1021"/>
                </a:lnTo>
                <a:lnTo>
                  <a:pt x="1522" y="1029"/>
                </a:lnTo>
                <a:lnTo>
                  <a:pt x="1521" y="1042"/>
                </a:lnTo>
                <a:lnTo>
                  <a:pt x="1522" y="1046"/>
                </a:lnTo>
                <a:lnTo>
                  <a:pt x="1522" y="1048"/>
                </a:lnTo>
                <a:lnTo>
                  <a:pt x="1521" y="1050"/>
                </a:lnTo>
                <a:lnTo>
                  <a:pt x="1519" y="1052"/>
                </a:lnTo>
                <a:lnTo>
                  <a:pt x="1517" y="1052"/>
                </a:lnTo>
                <a:lnTo>
                  <a:pt x="1515" y="1048"/>
                </a:lnTo>
                <a:lnTo>
                  <a:pt x="1511" y="1046"/>
                </a:lnTo>
                <a:lnTo>
                  <a:pt x="1507" y="1046"/>
                </a:lnTo>
                <a:lnTo>
                  <a:pt x="1505" y="1050"/>
                </a:lnTo>
                <a:lnTo>
                  <a:pt x="1503" y="1058"/>
                </a:lnTo>
                <a:lnTo>
                  <a:pt x="1499" y="1064"/>
                </a:lnTo>
                <a:lnTo>
                  <a:pt x="1496" y="1067"/>
                </a:lnTo>
                <a:lnTo>
                  <a:pt x="1494" y="1067"/>
                </a:lnTo>
                <a:lnTo>
                  <a:pt x="1496" y="1062"/>
                </a:lnTo>
                <a:lnTo>
                  <a:pt x="1498" y="1052"/>
                </a:lnTo>
                <a:lnTo>
                  <a:pt x="1496" y="1054"/>
                </a:lnTo>
                <a:lnTo>
                  <a:pt x="1492" y="1054"/>
                </a:lnTo>
                <a:lnTo>
                  <a:pt x="1490" y="1054"/>
                </a:lnTo>
                <a:lnTo>
                  <a:pt x="1488" y="1050"/>
                </a:lnTo>
                <a:lnTo>
                  <a:pt x="1490" y="1046"/>
                </a:lnTo>
                <a:lnTo>
                  <a:pt x="1492" y="1042"/>
                </a:lnTo>
                <a:lnTo>
                  <a:pt x="1496" y="1041"/>
                </a:lnTo>
                <a:lnTo>
                  <a:pt x="1501" y="1042"/>
                </a:lnTo>
                <a:lnTo>
                  <a:pt x="1505" y="1041"/>
                </a:lnTo>
                <a:lnTo>
                  <a:pt x="1505" y="1037"/>
                </a:lnTo>
                <a:lnTo>
                  <a:pt x="1505" y="1027"/>
                </a:lnTo>
                <a:lnTo>
                  <a:pt x="1505" y="1019"/>
                </a:lnTo>
                <a:lnTo>
                  <a:pt x="1507" y="1014"/>
                </a:lnTo>
                <a:lnTo>
                  <a:pt x="1505" y="1016"/>
                </a:lnTo>
                <a:lnTo>
                  <a:pt x="1499" y="1027"/>
                </a:lnTo>
                <a:lnTo>
                  <a:pt x="1498" y="1029"/>
                </a:lnTo>
                <a:lnTo>
                  <a:pt x="1498" y="1027"/>
                </a:lnTo>
                <a:lnTo>
                  <a:pt x="1496" y="1025"/>
                </a:lnTo>
                <a:lnTo>
                  <a:pt x="1494" y="1025"/>
                </a:lnTo>
                <a:lnTo>
                  <a:pt x="1496" y="1023"/>
                </a:lnTo>
                <a:lnTo>
                  <a:pt x="1499" y="1016"/>
                </a:lnTo>
                <a:lnTo>
                  <a:pt x="1501" y="1014"/>
                </a:lnTo>
                <a:lnTo>
                  <a:pt x="1503" y="1016"/>
                </a:lnTo>
                <a:lnTo>
                  <a:pt x="1505" y="1016"/>
                </a:lnTo>
                <a:lnTo>
                  <a:pt x="1507" y="1014"/>
                </a:lnTo>
                <a:lnTo>
                  <a:pt x="1513" y="1008"/>
                </a:lnTo>
                <a:lnTo>
                  <a:pt x="1517" y="1004"/>
                </a:lnTo>
                <a:lnTo>
                  <a:pt x="1515" y="1004"/>
                </a:lnTo>
                <a:lnTo>
                  <a:pt x="1494" y="1016"/>
                </a:lnTo>
                <a:lnTo>
                  <a:pt x="1486" y="1021"/>
                </a:lnTo>
                <a:lnTo>
                  <a:pt x="1490" y="1018"/>
                </a:lnTo>
                <a:lnTo>
                  <a:pt x="1490" y="1016"/>
                </a:lnTo>
                <a:lnTo>
                  <a:pt x="1496" y="1012"/>
                </a:lnTo>
                <a:lnTo>
                  <a:pt x="1511" y="1006"/>
                </a:lnTo>
                <a:lnTo>
                  <a:pt x="1513" y="1002"/>
                </a:lnTo>
                <a:lnTo>
                  <a:pt x="1515" y="996"/>
                </a:lnTo>
                <a:lnTo>
                  <a:pt x="1515" y="994"/>
                </a:lnTo>
                <a:lnTo>
                  <a:pt x="1517" y="994"/>
                </a:lnTo>
                <a:lnTo>
                  <a:pt x="1517" y="996"/>
                </a:lnTo>
                <a:lnTo>
                  <a:pt x="1459" y="129"/>
                </a:lnTo>
                <a:lnTo>
                  <a:pt x="1515" y="925"/>
                </a:lnTo>
                <a:lnTo>
                  <a:pt x="1517" y="925"/>
                </a:lnTo>
                <a:lnTo>
                  <a:pt x="1515" y="927"/>
                </a:lnTo>
                <a:lnTo>
                  <a:pt x="1515" y="925"/>
                </a:lnTo>
                <a:lnTo>
                  <a:pt x="1459" y="129"/>
                </a:lnTo>
                <a:lnTo>
                  <a:pt x="1507" y="943"/>
                </a:lnTo>
                <a:lnTo>
                  <a:pt x="1511" y="939"/>
                </a:lnTo>
                <a:lnTo>
                  <a:pt x="1511" y="937"/>
                </a:lnTo>
                <a:lnTo>
                  <a:pt x="1513" y="931"/>
                </a:lnTo>
                <a:lnTo>
                  <a:pt x="1515" y="935"/>
                </a:lnTo>
                <a:lnTo>
                  <a:pt x="1515" y="939"/>
                </a:lnTo>
                <a:lnTo>
                  <a:pt x="1515" y="943"/>
                </a:lnTo>
                <a:lnTo>
                  <a:pt x="1507" y="946"/>
                </a:lnTo>
                <a:lnTo>
                  <a:pt x="1507" y="943"/>
                </a:lnTo>
                <a:lnTo>
                  <a:pt x="1459" y="129"/>
                </a:lnTo>
                <a:lnTo>
                  <a:pt x="1507" y="962"/>
                </a:lnTo>
                <a:lnTo>
                  <a:pt x="1511" y="960"/>
                </a:lnTo>
                <a:lnTo>
                  <a:pt x="1513" y="958"/>
                </a:lnTo>
                <a:lnTo>
                  <a:pt x="1513" y="960"/>
                </a:lnTo>
                <a:lnTo>
                  <a:pt x="1515" y="958"/>
                </a:lnTo>
                <a:lnTo>
                  <a:pt x="1517" y="960"/>
                </a:lnTo>
                <a:lnTo>
                  <a:pt x="1513" y="962"/>
                </a:lnTo>
                <a:lnTo>
                  <a:pt x="1507" y="968"/>
                </a:lnTo>
                <a:lnTo>
                  <a:pt x="1503" y="973"/>
                </a:lnTo>
                <a:lnTo>
                  <a:pt x="1501" y="979"/>
                </a:lnTo>
                <a:lnTo>
                  <a:pt x="1494" y="983"/>
                </a:lnTo>
                <a:lnTo>
                  <a:pt x="1494" y="981"/>
                </a:lnTo>
                <a:lnTo>
                  <a:pt x="1496" y="979"/>
                </a:lnTo>
                <a:lnTo>
                  <a:pt x="1492" y="981"/>
                </a:lnTo>
                <a:lnTo>
                  <a:pt x="1490" y="981"/>
                </a:lnTo>
                <a:lnTo>
                  <a:pt x="1488" y="981"/>
                </a:lnTo>
                <a:lnTo>
                  <a:pt x="1490" y="979"/>
                </a:lnTo>
                <a:lnTo>
                  <a:pt x="1490" y="970"/>
                </a:lnTo>
                <a:lnTo>
                  <a:pt x="1488" y="975"/>
                </a:lnTo>
                <a:lnTo>
                  <a:pt x="1488" y="964"/>
                </a:lnTo>
                <a:lnTo>
                  <a:pt x="1486" y="964"/>
                </a:lnTo>
                <a:lnTo>
                  <a:pt x="1488" y="960"/>
                </a:lnTo>
                <a:lnTo>
                  <a:pt x="1492" y="960"/>
                </a:lnTo>
                <a:lnTo>
                  <a:pt x="1494" y="968"/>
                </a:lnTo>
                <a:lnTo>
                  <a:pt x="1499" y="971"/>
                </a:lnTo>
                <a:lnTo>
                  <a:pt x="1503" y="973"/>
                </a:lnTo>
                <a:lnTo>
                  <a:pt x="1505" y="971"/>
                </a:lnTo>
                <a:lnTo>
                  <a:pt x="1507" y="962"/>
                </a:lnTo>
                <a:lnTo>
                  <a:pt x="1459" y="129"/>
                </a:lnTo>
                <a:lnTo>
                  <a:pt x="1488" y="119"/>
                </a:lnTo>
                <a:lnTo>
                  <a:pt x="1488" y="121"/>
                </a:lnTo>
                <a:lnTo>
                  <a:pt x="1490" y="121"/>
                </a:lnTo>
                <a:lnTo>
                  <a:pt x="1488" y="119"/>
                </a:lnTo>
                <a:lnTo>
                  <a:pt x="1459" y="129"/>
                </a:lnTo>
                <a:lnTo>
                  <a:pt x="1432" y="92"/>
                </a:lnTo>
                <a:lnTo>
                  <a:pt x="1430" y="92"/>
                </a:lnTo>
                <a:lnTo>
                  <a:pt x="1428" y="94"/>
                </a:lnTo>
                <a:lnTo>
                  <a:pt x="1430" y="96"/>
                </a:lnTo>
                <a:lnTo>
                  <a:pt x="1430" y="94"/>
                </a:lnTo>
                <a:lnTo>
                  <a:pt x="1432" y="92"/>
                </a:lnTo>
                <a:lnTo>
                  <a:pt x="1459" y="129"/>
                </a:lnTo>
                <a:lnTo>
                  <a:pt x="1553" y="376"/>
                </a:lnTo>
                <a:lnTo>
                  <a:pt x="1546" y="426"/>
                </a:lnTo>
                <a:lnTo>
                  <a:pt x="1544" y="418"/>
                </a:lnTo>
                <a:lnTo>
                  <a:pt x="1544" y="422"/>
                </a:lnTo>
                <a:lnTo>
                  <a:pt x="1544" y="424"/>
                </a:lnTo>
                <a:lnTo>
                  <a:pt x="1544" y="422"/>
                </a:lnTo>
                <a:lnTo>
                  <a:pt x="1544" y="440"/>
                </a:lnTo>
                <a:lnTo>
                  <a:pt x="1546" y="445"/>
                </a:lnTo>
                <a:lnTo>
                  <a:pt x="1546" y="442"/>
                </a:lnTo>
                <a:lnTo>
                  <a:pt x="1546" y="440"/>
                </a:lnTo>
                <a:lnTo>
                  <a:pt x="1546" y="451"/>
                </a:lnTo>
                <a:lnTo>
                  <a:pt x="1547" y="461"/>
                </a:lnTo>
                <a:lnTo>
                  <a:pt x="1547" y="482"/>
                </a:lnTo>
                <a:lnTo>
                  <a:pt x="1547" y="486"/>
                </a:lnTo>
                <a:lnTo>
                  <a:pt x="1549" y="484"/>
                </a:lnTo>
                <a:lnTo>
                  <a:pt x="1549" y="488"/>
                </a:lnTo>
                <a:lnTo>
                  <a:pt x="1549" y="478"/>
                </a:lnTo>
                <a:lnTo>
                  <a:pt x="1551" y="491"/>
                </a:lnTo>
                <a:lnTo>
                  <a:pt x="1553" y="486"/>
                </a:lnTo>
                <a:lnTo>
                  <a:pt x="1553" y="480"/>
                </a:lnTo>
                <a:lnTo>
                  <a:pt x="1553" y="465"/>
                </a:lnTo>
                <a:lnTo>
                  <a:pt x="1551" y="445"/>
                </a:lnTo>
                <a:lnTo>
                  <a:pt x="1546" y="426"/>
                </a:lnTo>
                <a:lnTo>
                  <a:pt x="1555" y="374"/>
                </a:lnTo>
                <a:lnTo>
                  <a:pt x="1553" y="376"/>
                </a:lnTo>
                <a:lnTo>
                  <a:pt x="1459" y="129"/>
                </a:lnTo>
                <a:lnTo>
                  <a:pt x="1609" y="397"/>
                </a:lnTo>
                <a:lnTo>
                  <a:pt x="1609" y="386"/>
                </a:lnTo>
                <a:lnTo>
                  <a:pt x="1609" y="384"/>
                </a:lnTo>
                <a:lnTo>
                  <a:pt x="1605" y="372"/>
                </a:lnTo>
                <a:lnTo>
                  <a:pt x="1605" y="369"/>
                </a:lnTo>
                <a:lnTo>
                  <a:pt x="1603" y="372"/>
                </a:lnTo>
                <a:lnTo>
                  <a:pt x="1603" y="380"/>
                </a:lnTo>
                <a:lnTo>
                  <a:pt x="1605" y="390"/>
                </a:lnTo>
                <a:lnTo>
                  <a:pt x="1611" y="405"/>
                </a:lnTo>
                <a:lnTo>
                  <a:pt x="1609" y="397"/>
                </a:lnTo>
                <a:lnTo>
                  <a:pt x="1459" y="129"/>
                </a:lnTo>
                <a:lnTo>
                  <a:pt x="1618" y="943"/>
                </a:lnTo>
                <a:lnTo>
                  <a:pt x="1620" y="943"/>
                </a:lnTo>
                <a:lnTo>
                  <a:pt x="1624" y="943"/>
                </a:lnTo>
                <a:lnTo>
                  <a:pt x="1613" y="943"/>
                </a:lnTo>
                <a:lnTo>
                  <a:pt x="1618" y="943"/>
                </a:lnTo>
                <a:lnTo>
                  <a:pt x="1459" y="129"/>
                </a:lnTo>
                <a:lnTo>
                  <a:pt x="1551" y="524"/>
                </a:lnTo>
                <a:lnTo>
                  <a:pt x="1553" y="532"/>
                </a:lnTo>
                <a:lnTo>
                  <a:pt x="1553" y="528"/>
                </a:lnTo>
                <a:lnTo>
                  <a:pt x="1551" y="524"/>
                </a:lnTo>
                <a:lnTo>
                  <a:pt x="1459" y="129"/>
                </a:lnTo>
                <a:lnTo>
                  <a:pt x="1474" y="54"/>
                </a:lnTo>
                <a:lnTo>
                  <a:pt x="1473" y="52"/>
                </a:lnTo>
                <a:lnTo>
                  <a:pt x="1473" y="54"/>
                </a:lnTo>
                <a:lnTo>
                  <a:pt x="1474" y="54"/>
                </a:lnTo>
                <a:lnTo>
                  <a:pt x="1459" y="129"/>
                </a:lnTo>
                <a:lnTo>
                  <a:pt x="1419" y="42"/>
                </a:lnTo>
                <a:lnTo>
                  <a:pt x="1419" y="44"/>
                </a:lnTo>
                <a:lnTo>
                  <a:pt x="1421" y="44"/>
                </a:lnTo>
                <a:lnTo>
                  <a:pt x="1421" y="42"/>
                </a:lnTo>
                <a:lnTo>
                  <a:pt x="1419" y="42"/>
                </a:lnTo>
                <a:lnTo>
                  <a:pt x="1459" y="129"/>
                </a:lnTo>
                <a:lnTo>
                  <a:pt x="1417" y="34"/>
                </a:lnTo>
                <a:lnTo>
                  <a:pt x="1419" y="34"/>
                </a:lnTo>
                <a:lnTo>
                  <a:pt x="1421" y="33"/>
                </a:lnTo>
                <a:lnTo>
                  <a:pt x="1421" y="31"/>
                </a:lnTo>
                <a:lnTo>
                  <a:pt x="1421" y="29"/>
                </a:lnTo>
                <a:lnTo>
                  <a:pt x="1421" y="27"/>
                </a:lnTo>
                <a:lnTo>
                  <a:pt x="1419" y="27"/>
                </a:lnTo>
                <a:lnTo>
                  <a:pt x="1419" y="29"/>
                </a:lnTo>
                <a:lnTo>
                  <a:pt x="1417" y="29"/>
                </a:lnTo>
                <a:lnTo>
                  <a:pt x="1417" y="31"/>
                </a:lnTo>
                <a:lnTo>
                  <a:pt x="1417" y="33"/>
                </a:lnTo>
                <a:lnTo>
                  <a:pt x="1417" y="34"/>
                </a:lnTo>
                <a:lnTo>
                  <a:pt x="1459" y="129"/>
                </a:lnTo>
                <a:lnTo>
                  <a:pt x="1413" y="13"/>
                </a:lnTo>
                <a:lnTo>
                  <a:pt x="1415" y="15"/>
                </a:lnTo>
                <a:lnTo>
                  <a:pt x="1415" y="13"/>
                </a:lnTo>
                <a:lnTo>
                  <a:pt x="1417" y="11"/>
                </a:lnTo>
                <a:lnTo>
                  <a:pt x="1417" y="10"/>
                </a:lnTo>
                <a:lnTo>
                  <a:pt x="1417" y="8"/>
                </a:lnTo>
                <a:lnTo>
                  <a:pt x="1415" y="8"/>
                </a:lnTo>
                <a:lnTo>
                  <a:pt x="1415" y="6"/>
                </a:lnTo>
                <a:lnTo>
                  <a:pt x="1415" y="8"/>
                </a:lnTo>
                <a:lnTo>
                  <a:pt x="1415" y="6"/>
                </a:lnTo>
                <a:lnTo>
                  <a:pt x="1415" y="8"/>
                </a:lnTo>
                <a:lnTo>
                  <a:pt x="1413" y="10"/>
                </a:lnTo>
                <a:lnTo>
                  <a:pt x="1413" y="11"/>
                </a:lnTo>
                <a:lnTo>
                  <a:pt x="1413" y="13"/>
                </a:lnTo>
                <a:lnTo>
                  <a:pt x="1459" y="129"/>
                </a:lnTo>
                <a:lnTo>
                  <a:pt x="1426" y="15"/>
                </a:lnTo>
                <a:lnTo>
                  <a:pt x="1426" y="13"/>
                </a:lnTo>
                <a:lnTo>
                  <a:pt x="1426" y="11"/>
                </a:lnTo>
                <a:lnTo>
                  <a:pt x="1426" y="10"/>
                </a:lnTo>
                <a:lnTo>
                  <a:pt x="1425" y="11"/>
                </a:lnTo>
                <a:lnTo>
                  <a:pt x="1425" y="13"/>
                </a:lnTo>
                <a:lnTo>
                  <a:pt x="1425" y="15"/>
                </a:lnTo>
                <a:lnTo>
                  <a:pt x="1426" y="15"/>
                </a:lnTo>
                <a:lnTo>
                  <a:pt x="1459" y="129"/>
                </a:lnTo>
                <a:lnTo>
                  <a:pt x="1428" y="34"/>
                </a:lnTo>
                <a:lnTo>
                  <a:pt x="1428" y="36"/>
                </a:lnTo>
                <a:lnTo>
                  <a:pt x="1430" y="34"/>
                </a:lnTo>
                <a:lnTo>
                  <a:pt x="1430" y="33"/>
                </a:lnTo>
                <a:lnTo>
                  <a:pt x="1428" y="34"/>
                </a:lnTo>
                <a:lnTo>
                  <a:pt x="1459" y="129"/>
                </a:lnTo>
                <a:lnTo>
                  <a:pt x="1459" y="90"/>
                </a:lnTo>
                <a:lnTo>
                  <a:pt x="1459" y="88"/>
                </a:lnTo>
                <a:lnTo>
                  <a:pt x="1457" y="88"/>
                </a:lnTo>
                <a:lnTo>
                  <a:pt x="1459" y="90"/>
                </a:lnTo>
                <a:lnTo>
                  <a:pt x="1459" y="129"/>
                </a:lnTo>
                <a:lnTo>
                  <a:pt x="1480" y="65"/>
                </a:lnTo>
                <a:lnTo>
                  <a:pt x="1478" y="65"/>
                </a:lnTo>
                <a:lnTo>
                  <a:pt x="1478" y="67"/>
                </a:lnTo>
                <a:lnTo>
                  <a:pt x="1480" y="65"/>
                </a:lnTo>
                <a:lnTo>
                  <a:pt x="1459" y="129"/>
                </a:lnTo>
                <a:lnTo>
                  <a:pt x="1505" y="359"/>
                </a:lnTo>
                <a:lnTo>
                  <a:pt x="1503" y="351"/>
                </a:lnTo>
                <a:lnTo>
                  <a:pt x="1503" y="355"/>
                </a:lnTo>
                <a:lnTo>
                  <a:pt x="1505" y="359"/>
                </a:lnTo>
                <a:lnTo>
                  <a:pt x="1459" y="129"/>
                </a:lnTo>
                <a:lnTo>
                  <a:pt x="1434" y="40"/>
                </a:lnTo>
                <a:lnTo>
                  <a:pt x="1436" y="40"/>
                </a:lnTo>
                <a:lnTo>
                  <a:pt x="1436" y="38"/>
                </a:lnTo>
                <a:lnTo>
                  <a:pt x="1438" y="38"/>
                </a:lnTo>
                <a:lnTo>
                  <a:pt x="1436" y="36"/>
                </a:lnTo>
                <a:lnTo>
                  <a:pt x="1438" y="36"/>
                </a:lnTo>
                <a:lnTo>
                  <a:pt x="1438" y="34"/>
                </a:lnTo>
                <a:lnTo>
                  <a:pt x="1436" y="33"/>
                </a:lnTo>
                <a:lnTo>
                  <a:pt x="1438" y="33"/>
                </a:lnTo>
                <a:lnTo>
                  <a:pt x="1436" y="33"/>
                </a:lnTo>
                <a:lnTo>
                  <a:pt x="1434" y="33"/>
                </a:lnTo>
                <a:lnTo>
                  <a:pt x="1434" y="34"/>
                </a:lnTo>
                <a:lnTo>
                  <a:pt x="1432" y="36"/>
                </a:lnTo>
                <a:lnTo>
                  <a:pt x="1432" y="40"/>
                </a:lnTo>
                <a:lnTo>
                  <a:pt x="1434" y="40"/>
                </a:lnTo>
                <a:lnTo>
                  <a:pt x="1459" y="129"/>
                </a:lnTo>
                <a:lnTo>
                  <a:pt x="1440" y="77"/>
                </a:lnTo>
                <a:lnTo>
                  <a:pt x="1442" y="77"/>
                </a:lnTo>
                <a:lnTo>
                  <a:pt x="1442" y="75"/>
                </a:lnTo>
                <a:lnTo>
                  <a:pt x="1442" y="73"/>
                </a:lnTo>
                <a:lnTo>
                  <a:pt x="1440" y="73"/>
                </a:lnTo>
                <a:lnTo>
                  <a:pt x="1440" y="75"/>
                </a:lnTo>
                <a:lnTo>
                  <a:pt x="1440" y="77"/>
                </a:lnTo>
                <a:lnTo>
                  <a:pt x="1459" y="129"/>
                </a:lnTo>
                <a:lnTo>
                  <a:pt x="1448" y="59"/>
                </a:lnTo>
                <a:lnTo>
                  <a:pt x="1450" y="61"/>
                </a:lnTo>
                <a:lnTo>
                  <a:pt x="1451" y="61"/>
                </a:lnTo>
                <a:lnTo>
                  <a:pt x="1451" y="59"/>
                </a:lnTo>
                <a:lnTo>
                  <a:pt x="1451" y="58"/>
                </a:lnTo>
                <a:lnTo>
                  <a:pt x="1450" y="58"/>
                </a:lnTo>
                <a:lnTo>
                  <a:pt x="1448" y="58"/>
                </a:lnTo>
                <a:lnTo>
                  <a:pt x="1448" y="59"/>
                </a:lnTo>
                <a:lnTo>
                  <a:pt x="1459" y="129"/>
                </a:lnTo>
                <a:lnTo>
                  <a:pt x="1438" y="2"/>
                </a:lnTo>
                <a:lnTo>
                  <a:pt x="1436" y="2"/>
                </a:lnTo>
                <a:lnTo>
                  <a:pt x="1436" y="4"/>
                </a:lnTo>
                <a:lnTo>
                  <a:pt x="1438" y="2"/>
                </a:lnTo>
                <a:lnTo>
                  <a:pt x="1459" y="129"/>
                </a:lnTo>
                <a:lnTo>
                  <a:pt x="1442" y="54"/>
                </a:lnTo>
                <a:lnTo>
                  <a:pt x="1444" y="52"/>
                </a:lnTo>
                <a:lnTo>
                  <a:pt x="1444" y="50"/>
                </a:lnTo>
                <a:lnTo>
                  <a:pt x="1442" y="52"/>
                </a:lnTo>
                <a:lnTo>
                  <a:pt x="1442" y="54"/>
                </a:lnTo>
                <a:lnTo>
                  <a:pt x="1459" y="129"/>
                </a:lnTo>
                <a:lnTo>
                  <a:pt x="1544" y="981"/>
                </a:lnTo>
                <a:lnTo>
                  <a:pt x="1544" y="983"/>
                </a:lnTo>
                <a:lnTo>
                  <a:pt x="1546" y="981"/>
                </a:lnTo>
                <a:lnTo>
                  <a:pt x="1544" y="981"/>
                </a:lnTo>
                <a:lnTo>
                  <a:pt x="1459" y="129"/>
                </a:lnTo>
                <a:lnTo>
                  <a:pt x="40" y="461"/>
                </a:lnTo>
                <a:lnTo>
                  <a:pt x="40" y="463"/>
                </a:lnTo>
                <a:lnTo>
                  <a:pt x="42" y="459"/>
                </a:lnTo>
                <a:lnTo>
                  <a:pt x="40" y="461"/>
                </a:lnTo>
                <a:lnTo>
                  <a:pt x="1459" y="129"/>
                </a:lnTo>
                <a:lnTo>
                  <a:pt x="1609" y="369"/>
                </a:lnTo>
                <a:lnTo>
                  <a:pt x="1609" y="347"/>
                </a:lnTo>
                <a:lnTo>
                  <a:pt x="1609" y="349"/>
                </a:lnTo>
                <a:lnTo>
                  <a:pt x="1607" y="342"/>
                </a:lnTo>
                <a:lnTo>
                  <a:pt x="1605" y="336"/>
                </a:lnTo>
                <a:lnTo>
                  <a:pt x="1603" y="332"/>
                </a:lnTo>
                <a:lnTo>
                  <a:pt x="1601" y="332"/>
                </a:lnTo>
                <a:lnTo>
                  <a:pt x="1599" y="336"/>
                </a:lnTo>
                <a:lnTo>
                  <a:pt x="1601" y="353"/>
                </a:lnTo>
                <a:lnTo>
                  <a:pt x="1601" y="359"/>
                </a:lnTo>
                <a:lnTo>
                  <a:pt x="1601" y="346"/>
                </a:lnTo>
                <a:lnTo>
                  <a:pt x="1603" y="342"/>
                </a:lnTo>
                <a:lnTo>
                  <a:pt x="1605" y="347"/>
                </a:lnTo>
                <a:lnTo>
                  <a:pt x="1609" y="369"/>
                </a:lnTo>
                <a:lnTo>
                  <a:pt x="1459" y="129"/>
                </a:lnTo>
                <a:lnTo>
                  <a:pt x="1519" y="449"/>
                </a:lnTo>
                <a:lnTo>
                  <a:pt x="1517" y="407"/>
                </a:lnTo>
                <a:lnTo>
                  <a:pt x="1519" y="442"/>
                </a:lnTo>
                <a:lnTo>
                  <a:pt x="1519" y="449"/>
                </a:lnTo>
                <a:lnTo>
                  <a:pt x="1459" y="129"/>
                </a:lnTo>
                <a:lnTo>
                  <a:pt x="40" y="465"/>
                </a:lnTo>
                <a:lnTo>
                  <a:pt x="38" y="466"/>
                </a:lnTo>
                <a:lnTo>
                  <a:pt x="38" y="470"/>
                </a:lnTo>
                <a:lnTo>
                  <a:pt x="40" y="470"/>
                </a:lnTo>
                <a:lnTo>
                  <a:pt x="42" y="468"/>
                </a:lnTo>
                <a:lnTo>
                  <a:pt x="42" y="465"/>
                </a:lnTo>
                <a:lnTo>
                  <a:pt x="40" y="465"/>
                </a:lnTo>
                <a:lnTo>
                  <a:pt x="1459" y="129"/>
                </a:lnTo>
                <a:lnTo>
                  <a:pt x="1572" y="824"/>
                </a:lnTo>
                <a:lnTo>
                  <a:pt x="1570" y="818"/>
                </a:lnTo>
                <a:lnTo>
                  <a:pt x="1572" y="818"/>
                </a:lnTo>
                <a:lnTo>
                  <a:pt x="1574" y="818"/>
                </a:lnTo>
                <a:lnTo>
                  <a:pt x="1576" y="816"/>
                </a:lnTo>
                <a:lnTo>
                  <a:pt x="1574" y="814"/>
                </a:lnTo>
                <a:lnTo>
                  <a:pt x="1572" y="812"/>
                </a:lnTo>
                <a:lnTo>
                  <a:pt x="1570" y="812"/>
                </a:lnTo>
                <a:lnTo>
                  <a:pt x="1572" y="810"/>
                </a:lnTo>
                <a:lnTo>
                  <a:pt x="1576" y="802"/>
                </a:lnTo>
                <a:lnTo>
                  <a:pt x="1572" y="806"/>
                </a:lnTo>
                <a:lnTo>
                  <a:pt x="1569" y="810"/>
                </a:lnTo>
                <a:lnTo>
                  <a:pt x="1569" y="806"/>
                </a:lnTo>
                <a:lnTo>
                  <a:pt x="1569" y="802"/>
                </a:lnTo>
                <a:lnTo>
                  <a:pt x="1567" y="802"/>
                </a:lnTo>
                <a:lnTo>
                  <a:pt x="1567" y="806"/>
                </a:lnTo>
                <a:lnTo>
                  <a:pt x="1563" y="808"/>
                </a:lnTo>
                <a:lnTo>
                  <a:pt x="1565" y="810"/>
                </a:lnTo>
                <a:lnTo>
                  <a:pt x="1563" y="812"/>
                </a:lnTo>
                <a:lnTo>
                  <a:pt x="1559" y="814"/>
                </a:lnTo>
                <a:lnTo>
                  <a:pt x="1563" y="814"/>
                </a:lnTo>
                <a:lnTo>
                  <a:pt x="1563" y="816"/>
                </a:lnTo>
                <a:lnTo>
                  <a:pt x="1563" y="818"/>
                </a:lnTo>
                <a:lnTo>
                  <a:pt x="1563" y="820"/>
                </a:lnTo>
                <a:lnTo>
                  <a:pt x="1565" y="822"/>
                </a:lnTo>
                <a:lnTo>
                  <a:pt x="1567" y="822"/>
                </a:lnTo>
                <a:lnTo>
                  <a:pt x="1567" y="826"/>
                </a:lnTo>
                <a:lnTo>
                  <a:pt x="1569" y="826"/>
                </a:lnTo>
                <a:lnTo>
                  <a:pt x="1570" y="826"/>
                </a:lnTo>
                <a:lnTo>
                  <a:pt x="1572" y="826"/>
                </a:lnTo>
                <a:lnTo>
                  <a:pt x="1572" y="824"/>
                </a:lnTo>
                <a:lnTo>
                  <a:pt x="1459" y="129"/>
                </a:lnTo>
                <a:lnTo>
                  <a:pt x="1597" y="943"/>
                </a:lnTo>
                <a:lnTo>
                  <a:pt x="1592" y="943"/>
                </a:lnTo>
                <a:lnTo>
                  <a:pt x="1597" y="945"/>
                </a:lnTo>
                <a:lnTo>
                  <a:pt x="1597" y="943"/>
                </a:lnTo>
                <a:lnTo>
                  <a:pt x="1459" y="129"/>
                </a:lnTo>
                <a:lnTo>
                  <a:pt x="33" y="428"/>
                </a:lnTo>
                <a:lnTo>
                  <a:pt x="33" y="420"/>
                </a:lnTo>
                <a:lnTo>
                  <a:pt x="33" y="417"/>
                </a:lnTo>
                <a:lnTo>
                  <a:pt x="31" y="418"/>
                </a:lnTo>
                <a:lnTo>
                  <a:pt x="31" y="420"/>
                </a:lnTo>
                <a:lnTo>
                  <a:pt x="31" y="418"/>
                </a:lnTo>
                <a:lnTo>
                  <a:pt x="31" y="411"/>
                </a:lnTo>
                <a:lnTo>
                  <a:pt x="29" y="424"/>
                </a:lnTo>
                <a:lnTo>
                  <a:pt x="29" y="436"/>
                </a:lnTo>
                <a:lnTo>
                  <a:pt x="31" y="428"/>
                </a:lnTo>
                <a:lnTo>
                  <a:pt x="33" y="428"/>
                </a:lnTo>
                <a:lnTo>
                  <a:pt x="1459" y="129"/>
                </a:lnTo>
                <a:lnTo>
                  <a:pt x="1599" y="941"/>
                </a:lnTo>
                <a:lnTo>
                  <a:pt x="1597" y="943"/>
                </a:lnTo>
                <a:lnTo>
                  <a:pt x="1601" y="941"/>
                </a:lnTo>
                <a:lnTo>
                  <a:pt x="1599" y="941"/>
                </a:lnTo>
                <a:lnTo>
                  <a:pt x="1459" y="129"/>
                </a:lnTo>
                <a:lnTo>
                  <a:pt x="1559" y="793"/>
                </a:lnTo>
                <a:lnTo>
                  <a:pt x="1561" y="793"/>
                </a:lnTo>
                <a:lnTo>
                  <a:pt x="1561" y="795"/>
                </a:lnTo>
                <a:lnTo>
                  <a:pt x="1561" y="797"/>
                </a:lnTo>
                <a:lnTo>
                  <a:pt x="1563" y="799"/>
                </a:lnTo>
                <a:lnTo>
                  <a:pt x="1565" y="799"/>
                </a:lnTo>
                <a:lnTo>
                  <a:pt x="1565" y="797"/>
                </a:lnTo>
                <a:lnTo>
                  <a:pt x="1565" y="795"/>
                </a:lnTo>
                <a:lnTo>
                  <a:pt x="1565" y="793"/>
                </a:lnTo>
                <a:lnTo>
                  <a:pt x="1565" y="791"/>
                </a:lnTo>
                <a:lnTo>
                  <a:pt x="1567" y="789"/>
                </a:lnTo>
                <a:lnTo>
                  <a:pt x="1563" y="791"/>
                </a:lnTo>
                <a:lnTo>
                  <a:pt x="1563" y="789"/>
                </a:lnTo>
                <a:lnTo>
                  <a:pt x="1561" y="789"/>
                </a:lnTo>
                <a:lnTo>
                  <a:pt x="1561" y="791"/>
                </a:lnTo>
                <a:lnTo>
                  <a:pt x="1561" y="793"/>
                </a:lnTo>
                <a:lnTo>
                  <a:pt x="1559" y="793"/>
                </a:lnTo>
                <a:lnTo>
                  <a:pt x="1459" y="129"/>
                </a:lnTo>
                <a:lnTo>
                  <a:pt x="1567" y="849"/>
                </a:lnTo>
                <a:lnTo>
                  <a:pt x="1567" y="847"/>
                </a:lnTo>
                <a:lnTo>
                  <a:pt x="1565" y="849"/>
                </a:lnTo>
                <a:lnTo>
                  <a:pt x="1565" y="862"/>
                </a:lnTo>
                <a:lnTo>
                  <a:pt x="1561" y="889"/>
                </a:lnTo>
                <a:lnTo>
                  <a:pt x="1561" y="893"/>
                </a:lnTo>
                <a:lnTo>
                  <a:pt x="1563" y="891"/>
                </a:lnTo>
                <a:lnTo>
                  <a:pt x="1567" y="883"/>
                </a:lnTo>
                <a:lnTo>
                  <a:pt x="1569" y="881"/>
                </a:lnTo>
                <a:lnTo>
                  <a:pt x="1569" y="879"/>
                </a:lnTo>
                <a:lnTo>
                  <a:pt x="1567" y="872"/>
                </a:lnTo>
                <a:lnTo>
                  <a:pt x="1567" y="862"/>
                </a:lnTo>
                <a:lnTo>
                  <a:pt x="1567" y="849"/>
                </a:lnTo>
                <a:lnTo>
                  <a:pt x="1459" y="129"/>
                </a:lnTo>
                <a:lnTo>
                  <a:pt x="1547" y="1129"/>
                </a:lnTo>
                <a:lnTo>
                  <a:pt x="1547" y="1131"/>
                </a:lnTo>
                <a:lnTo>
                  <a:pt x="1549" y="1129"/>
                </a:lnTo>
                <a:lnTo>
                  <a:pt x="1547" y="1129"/>
                </a:lnTo>
                <a:lnTo>
                  <a:pt x="1459" y="129"/>
                </a:lnTo>
                <a:lnTo>
                  <a:pt x="11" y="461"/>
                </a:lnTo>
                <a:lnTo>
                  <a:pt x="13" y="445"/>
                </a:lnTo>
                <a:lnTo>
                  <a:pt x="10" y="461"/>
                </a:lnTo>
                <a:lnTo>
                  <a:pt x="10" y="470"/>
                </a:lnTo>
                <a:lnTo>
                  <a:pt x="11" y="470"/>
                </a:lnTo>
                <a:lnTo>
                  <a:pt x="11" y="461"/>
                </a:lnTo>
                <a:lnTo>
                  <a:pt x="1459" y="129"/>
                </a:lnTo>
                <a:lnTo>
                  <a:pt x="2" y="626"/>
                </a:lnTo>
                <a:lnTo>
                  <a:pt x="0" y="618"/>
                </a:lnTo>
                <a:lnTo>
                  <a:pt x="0" y="628"/>
                </a:lnTo>
                <a:lnTo>
                  <a:pt x="2" y="628"/>
                </a:lnTo>
                <a:lnTo>
                  <a:pt x="2" y="626"/>
                </a:lnTo>
                <a:lnTo>
                  <a:pt x="1459" y="129"/>
                </a:lnTo>
                <a:lnTo>
                  <a:pt x="1572" y="862"/>
                </a:lnTo>
                <a:lnTo>
                  <a:pt x="1574" y="862"/>
                </a:lnTo>
                <a:lnTo>
                  <a:pt x="1576" y="862"/>
                </a:lnTo>
                <a:lnTo>
                  <a:pt x="1578" y="858"/>
                </a:lnTo>
                <a:lnTo>
                  <a:pt x="1574" y="850"/>
                </a:lnTo>
                <a:lnTo>
                  <a:pt x="1572" y="850"/>
                </a:lnTo>
                <a:lnTo>
                  <a:pt x="1572" y="852"/>
                </a:lnTo>
                <a:lnTo>
                  <a:pt x="1570" y="856"/>
                </a:lnTo>
                <a:lnTo>
                  <a:pt x="1570" y="862"/>
                </a:lnTo>
                <a:lnTo>
                  <a:pt x="1572" y="862"/>
                </a:lnTo>
                <a:lnTo>
                  <a:pt x="1459" y="129"/>
                </a:lnTo>
                <a:lnTo>
                  <a:pt x="1570" y="693"/>
                </a:lnTo>
                <a:lnTo>
                  <a:pt x="1570" y="691"/>
                </a:lnTo>
                <a:lnTo>
                  <a:pt x="1569" y="691"/>
                </a:lnTo>
                <a:lnTo>
                  <a:pt x="1567" y="699"/>
                </a:lnTo>
                <a:lnTo>
                  <a:pt x="1569" y="701"/>
                </a:lnTo>
                <a:lnTo>
                  <a:pt x="1572" y="705"/>
                </a:lnTo>
                <a:lnTo>
                  <a:pt x="1572" y="703"/>
                </a:lnTo>
                <a:lnTo>
                  <a:pt x="1570" y="699"/>
                </a:lnTo>
                <a:lnTo>
                  <a:pt x="1569" y="695"/>
                </a:lnTo>
                <a:lnTo>
                  <a:pt x="1570" y="693"/>
                </a:lnTo>
                <a:lnTo>
                  <a:pt x="1459" y="129"/>
                </a:lnTo>
                <a:lnTo>
                  <a:pt x="1565" y="1137"/>
                </a:lnTo>
                <a:lnTo>
                  <a:pt x="1567" y="1133"/>
                </a:lnTo>
                <a:lnTo>
                  <a:pt x="1565" y="1135"/>
                </a:lnTo>
                <a:lnTo>
                  <a:pt x="1565" y="1137"/>
                </a:lnTo>
                <a:lnTo>
                  <a:pt x="1459" y="129"/>
                </a:lnTo>
                <a:close/>
              </a:path>
            </a:pathLst>
          </a:custGeom>
          <a:solidFill>
            <a:schemeClr val="bg2">
              <a:tint val="9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ja-JP" altLang="en-US" sz="1800" i="0">
              <a:solidFill>
                <a:prstClr val="black"/>
              </a:solidFill>
              <a:effectLst>
                <a:outerShdw blurRad="50800" dist="50800" dir="5400000" algn="tl" rotWithShape="0">
                  <a:srgbClr val="000000">
                    <a:alpha val="30000"/>
                  </a:srgbClr>
                </a:outerShdw>
              </a:effectLst>
              <a:latin typeface="Century Schoolbook"/>
              <a:ea typeface="ＭＳ Ｐ明朝"/>
            </a:endParaRPr>
          </a:p>
        </p:txBody>
      </p:sp>
      <p:sp>
        <p:nvSpPr>
          <p:cNvPr id="25" name="タイトル プレースホルダ 24"/>
          <p:cNvSpPr>
            <a:spLocks noGrp="1"/>
          </p:cNvSpPr>
          <p:nvPr>
            <p:ph type="title"/>
          </p:nvPr>
        </p:nvSpPr>
        <p:spPr>
          <a:xfrm>
            <a:off x="457200" y="274638"/>
            <a:ext cx="8229600" cy="1143000"/>
          </a:xfrm>
          <a:prstGeom prst="rect">
            <a:avLst/>
          </a:prstGeom>
        </p:spPr>
        <p:txBody>
          <a:bodyPr vert="horz" rtlCol="0" anchor="ctr">
            <a:normAutofit/>
          </a:bodyPr>
          <a:lstStyle/>
          <a:p>
            <a:r>
              <a:rPr lang="ja-JP" altLang="en-US" smtClean="0"/>
              <a:t>マスタ タイトルの書式設定</a:t>
            </a:r>
            <a:endParaRPr lang="en-US"/>
          </a:p>
        </p:txBody>
      </p:sp>
      <p:sp>
        <p:nvSpPr>
          <p:cNvPr id="2053" name="テキスト プレースホルダ 2"/>
          <p:cNvSpPr>
            <a:spLocks noGrp="1"/>
          </p:cNvSpPr>
          <p:nvPr>
            <p:ph type="body" idx="1"/>
          </p:nvPr>
        </p:nvSpPr>
        <p:spPr bwMode="auto">
          <a:xfrm>
            <a:off x="457200" y="150018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17" name="日付プレースホルダ 16"/>
          <p:cNvSpPr>
            <a:spLocks noGrp="1"/>
          </p:cNvSpPr>
          <p:nvPr>
            <p:ph type="dt" sz="half" idx="2"/>
          </p:nvPr>
        </p:nvSpPr>
        <p:spPr>
          <a:xfrm>
            <a:off x="457200" y="6356350"/>
            <a:ext cx="2133600" cy="365125"/>
          </a:xfrm>
          <a:prstGeom prst="rect">
            <a:avLst/>
          </a:prstGeom>
        </p:spPr>
        <p:txBody>
          <a:bodyPr vert="horz" rtlCol="0" anchor="ctr"/>
          <a:lstStyle>
            <a:lvl1pPr algn="ctr" eaLnBrk="1" fontAlgn="auto" latinLnBrk="0" hangingPunct="1">
              <a:spcBef>
                <a:spcPts val="0"/>
              </a:spcBef>
              <a:spcAft>
                <a:spcPts val="0"/>
              </a:spcAft>
              <a:defRPr kumimoji="1" sz="1200" i="0">
                <a:solidFill>
                  <a:srgbClr val="000049"/>
                </a:solidFill>
                <a:latin typeface="+mn-lt"/>
                <a:ea typeface="+mn-ea"/>
              </a:defRPr>
            </a:lvl1pPr>
          </a:lstStyle>
          <a:p>
            <a:pPr>
              <a:defRPr/>
            </a:pPr>
            <a:fld id="{93CFEE38-644D-40D7-8ABA-7B408FEB786A}" type="datetime1">
              <a:rPr lang="ja-JP" altLang="en-US"/>
              <a:pPr>
                <a:defRPr/>
              </a:pPr>
              <a:t>2011/6/25</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rtlCol="0" anchor="ctr"/>
          <a:lstStyle>
            <a:lvl1pPr algn="ctr" eaLnBrk="1" fontAlgn="auto" latinLnBrk="0" hangingPunct="1">
              <a:spcBef>
                <a:spcPts val="0"/>
              </a:spcBef>
              <a:spcAft>
                <a:spcPts val="0"/>
              </a:spcAft>
              <a:defRPr kumimoji="1" sz="1200" i="0">
                <a:solidFill>
                  <a:srgbClr val="000049"/>
                </a:solidFill>
                <a:latin typeface="+mn-lt"/>
                <a:ea typeface="+mn-ea"/>
              </a:defRPr>
            </a:lvl1pPr>
          </a:lstStyle>
          <a:p>
            <a:pPr>
              <a:defRPr/>
            </a:pPr>
            <a:endParaRPr lang="ja-JP" altLang="en-US"/>
          </a:p>
        </p:txBody>
      </p:sp>
      <p:sp>
        <p:nvSpPr>
          <p:cNvPr id="12" name="スライド番号プレースホルダ 11"/>
          <p:cNvSpPr>
            <a:spLocks noGrp="1"/>
          </p:cNvSpPr>
          <p:nvPr>
            <p:ph type="sldNum" sz="quarter" idx="4"/>
          </p:nvPr>
        </p:nvSpPr>
        <p:spPr>
          <a:xfrm>
            <a:off x="6553200" y="6356350"/>
            <a:ext cx="2133600" cy="365125"/>
          </a:xfrm>
          <a:prstGeom prst="rect">
            <a:avLst/>
          </a:prstGeom>
        </p:spPr>
        <p:txBody>
          <a:bodyPr vert="horz" rtlCol="0" anchor="ctr"/>
          <a:lstStyle>
            <a:lvl1pPr algn="ctr" eaLnBrk="1" fontAlgn="auto" latinLnBrk="0" hangingPunct="1">
              <a:spcBef>
                <a:spcPts val="0"/>
              </a:spcBef>
              <a:spcAft>
                <a:spcPts val="0"/>
              </a:spcAft>
              <a:defRPr kumimoji="1" sz="1200" i="0">
                <a:solidFill>
                  <a:srgbClr val="000049"/>
                </a:solidFill>
                <a:latin typeface="+mn-lt"/>
                <a:ea typeface="+mn-ea"/>
              </a:defRPr>
            </a:lvl1pPr>
          </a:lstStyle>
          <a:p>
            <a:pPr>
              <a:defRPr/>
            </a:pPr>
            <a:fld id="{12A5556B-4D61-4323-A375-49CE955187EF}"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hdr="0" ftr="0" dt="0"/>
  <p:txStyles>
    <p:titleStyle>
      <a:lvl1pPr algn="ctr" rtl="0" eaLnBrk="0" fontAlgn="base" hangingPunct="0">
        <a:spcBef>
          <a:spcPct val="0"/>
        </a:spcBef>
        <a:spcAft>
          <a:spcPct val="0"/>
        </a:spcAft>
        <a:defRPr kumimoji="1" sz="440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HGP明朝E"/>
        </a:defRPr>
      </a:lvl1pPr>
      <a:lvl2pPr algn="ctr" rtl="0" eaLnBrk="0" fontAlgn="base" hangingPunct="0">
        <a:spcBef>
          <a:spcPct val="0"/>
        </a:spcBef>
        <a:spcAft>
          <a:spcPct val="0"/>
        </a:spcAft>
        <a:defRPr kumimoji="1" sz="4400">
          <a:solidFill>
            <a:schemeClr val="tx1"/>
          </a:solidFill>
          <a:latin typeface="Bookman Old Style" pitchFamily="18" charset="0"/>
          <a:ea typeface="HGP明朝E"/>
          <a:cs typeface="HGP明朝E"/>
        </a:defRPr>
      </a:lvl2pPr>
      <a:lvl3pPr algn="ctr" rtl="0" eaLnBrk="0" fontAlgn="base" hangingPunct="0">
        <a:spcBef>
          <a:spcPct val="0"/>
        </a:spcBef>
        <a:spcAft>
          <a:spcPct val="0"/>
        </a:spcAft>
        <a:defRPr kumimoji="1" sz="4400">
          <a:solidFill>
            <a:schemeClr val="tx1"/>
          </a:solidFill>
          <a:latin typeface="Bookman Old Style" pitchFamily="18" charset="0"/>
          <a:ea typeface="HGP明朝E"/>
          <a:cs typeface="HGP明朝E"/>
        </a:defRPr>
      </a:lvl3pPr>
      <a:lvl4pPr algn="ctr" rtl="0" eaLnBrk="0" fontAlgn="base" hangingPunct="0">
        <a:spcBef>
          <a:spcPct val="0"/>
        </a:spcBef>
        <a:spcAft>
          <a:spcPct val="0"/>
        </a:spcAft>
        <a:defRPr kumimoji="1" sz="4400">
          <a:solidFill>
            <a:schemeClr val="tx1"/>
          </a:solidFill>
          <a:latin typeface="Bookman Old Style" pitchFamily="18" charset="0"/>
          <a:ea typeface="HGP明朝E"/>
          <a:cs typeface="HGP明朝E"/>
        </a:defRPr>
      </a:lvl4pPr>
      <a:lvl5pPr algn="ctr" rtl="0" eaLnBrk="0" fontAlgn="base" hangingPunct="0">
        <a:spcBef>
          <a:spcPct val="0"/>
        </a:spcBef>
        <a:spcAft>
          <a:spcPct val="0"/>
        </a:spcAft>
        <a:defRPr kumimoji="1" sz="4400">
          <a:solidFill>
            <a:schemeClr val="tx1"/>
          </a:solidFill>
          <a:latin typeface="Bookman Old Style" pitchFamily="18" charset="0"/>
          <a:ea typeface="HGP明朝E"/>
          <a:cs typeface="HGP明朝E"/>
        </a:defRPr>
      </a:lvl5pPr>
      <a:lvl6pPr marL="457200" algn="ctr" rtl="0" fontAlgn="base">
        <a:spcBef>
          <a:spcPct val="0"/>
        </a:spcBef>
        <a:spcAft>
          <a:spcPct val="0"/>
        </a:spcAft>
        <a:defRPr kumimoji="1" sz="4400">
          <a:solidFill>
            <a:schemeClr val="tx1"/>
          </a:solidFill>
          <a:latin typeface="Bookman Old Style" pitchFamily="18" charset="0"/>
          <a:ea typeface="HGP明朝E"/>
          <a:cs typeface="HGP明朝E"/>
        </a:defRPr>
      </a:lvl6pPr>
      <a:lvl7pPr marL="914400" algn="ctr" rtl="0" fontAlgn="base">
        <a:spcBef>
          <a:spcPct val="0"/>
        </a:spcBef>
        <a:spcAft>
          <a:spcPct val="0"/>
        </a:spcAft>
        <a:defRPr kumimoji="1" sz="4400">
          <a:solidFill>
            <a:schemeClr val="tx1"/>
          </a:solidFill>
          <a:latin typeface="Bookman Old Style" pitchFamily="18" charset="0"/>
          <a:ea typeface="HGP明朝E"/>
          <a:cs typeface="HGP明朝E"/>
        </a:defRPr>
      </a:lvl7pPr>
      <a:lvl8pPr marL="1371600" algn="ctr" rtl="0" fontAlgn="base">
        <a:spcBef>
          <a:spcPct val="0"/>
        </a:spcBef>
        <a:spcAft>
          <a:spcPct val="0"/>
        </a:spcAft>
        <a:defRPr kumimoji="1" sz="4400">
          <a:solidFill>
            <a:schemeClr val="tx1"/>
          </a:solidFill>
          <a:latin typeface="Bookman Old Style" pitchFamily="18" charset="0"/>
          <a:ea typeface="HGP明朝E"/>
          <a:cs typeface="HGP明朝E"/>
        </a:defRPr>
      </a:lvl8pPr>
      <a:lvl9pPr marL="1828800" algn="ctr" rtl="0" fontAlgn="base">
        <a:spcBef>
          <a:spcPct val="0"/>
        </a:spcBef>
        <a:spcAft>
          <a:spcPct val="0"/>
        </a:spcAft>
        <a:defRPr kumimoji="1" sz="4400">
          <a:solidFill>
            <a:schemeClr val="tx1"/>
          </a:solidFill>
          <a:latin typeface="Bookman Old Style" pitchFamily="18" charset="0"/>
          <a:ea typeface="HGP明朝E"/>
          <a:cs typeface="HGP明朝E"/>
        </a:defRPr>
      </a:lvl9pPr>
    </p:titleStyle>
    <p:bodyStyle>
      <a:lvl1pPr marL="342900" indent="-342900" algn="l" rtl="0" eaLnBrk="0" fontAlgn="base" hangingPunct="0">
        <a:spcBef>
          <a:spcPct val="20000"/>
        </a:spcBef>
        <a:spcAft>
          <a:spcPct val="0"/>
        </a:spcAft>
        <a:buClr>
          <a:srgbClr val="826285"/>
        </a:buClr>
        <a:buSzPct val="60000"/>
        <a:buFont typeface="Wingdings" pitchFamily="2" charset="2"/>
        <a:buChar char="u"/>
        <a:defRPr kumimoji="1" sz="3200">
          <a:solidFill>
            <a:schemeClr val="tx2"/>
          </a:solidFill>
          <a:latin typeface="+mn-lt"/>
          <a:ea typeface="+mn-ea"/>
          <a:cs typeface="+mn-cs"/>
        </a:defRPr>
      </a:lvl1pPr>
      <a:lvl2pPr marL="742950" indent="-285750" algn="l" rtl="0" eaLnBrk="0" fontAlgn="base" hangingPunct="0">
        <a:spcBef>
          <a:spcPct val="20000"/>
        </a:spcBef>
        <a:spcAft>
          <a:spcPct val="0"/>
        </a:spcAft>
        <a:buClr>
          <a:srgbClr val="898995"/>
        </a:buClr>
        <a:buSzPct val="55000"/>
        <a:buFont typeface="Wingdings" pitchFamily="2" charset="2"/>
        <a:buChar char="u"/>
        <a:defRPr kumimoji="1" sz="2800">
          <a:solidFill>
            <a:schemeClr val="tx2"/>
          </a:solidFill>
          <a:latin typeface="+mn-lt"/>
          <a:ea typeface="+mn-ea"/>
          <a:cs typeface="+mn-cs"/>
        </a:defRPr>
      </a:lvl2pPr>
      <a:lvl3pPr marL="1143000" indent="-228600" algn="l" rtl="0" eaLnBrk="0" fontAlgn="base" hangingPunct="0">
        <a:spcBef>
          <a:spcPct val="20000"/>
        </a:spcBef>
        <a:spcAft>
          <a:spcPct val="0"/>
        </a:spcAft>
        <a:buClr>
          <a:srgbClr val="906351"/>
        </a:buClr>
        <a:buSzPct val="55000"/>
        <a:buFont typeface="Wingdings" pitchFamily="2" charset="2"/>
        <a:buChar char="u"/>
        <a:defRPr kumimoji="1" sz="2400">
          <a:solidFill>
            <a:schemeClr val="tx2"/>
          </a:solidFill>
          <a:latin typeface="+mn-lt"/>
          <a:ea typeface="+mn-ea"/>
          <a:cs typeface="+mn-cs"/>
        </a:defRPr>
      </a:lvl3pPr>
      <a:lvl4pPr marL="1600200" indent="-228600" algn="l" rtl="0" eaLnBrk="0" fontAlgn="base" hangingPunct="0">
        <a:spcBef>
          <a:spcPct val="20000"/>
        </a:spcBef>
        <a:spcAft>
          <a:spcPct val="0"/>
        </a:spcAft>
        <a:buClr>
          <a:srgbClr val="708B7E"/>
        </a:buClr>
        <a:buSzPct val="50000"/>
        <a:buFont typeface="Wingdings" pitchFamily="2" charset="2"/>
        <a:buChar char="u"/>
        <a:defRPr kumimoji="1" sz="2000">
          <a:solidFill>
            <a:schemeClr val="tx2"/>
          </a:solidFill>
          <a:latin typeface="+mn-lt"/>
          <a:ea typeface="+mn-ea"/>
          <a:cs typeface="+mn-cs"/>
        </a:defRPr>
      </a:lvl4pPr>
      <a:lvl5pPr marL="2057400" indent="-228600" algn="l" rtl="0" eaLnBrk="0" fontAlgn="base" hangingPunct="0">
        <a:spcBef>
          <a:spcPct val="20000"/>
        </a:spcBef>
        <a:spcAft>
          <a:spcPct val="0"/>
        </a:spcAft>
        <a:buClr>
          <a:srgbClr val="8B8B69"/>
        </a:buClr>
        <a:buSzPct val="45000"/>
        <a:buFont typeface="Wingdings" pitchFamily="2" charset="2"/>
        <a:buChar char="u"/>
        <a:defRPr kumimoji="1" sz="2000">
          <a:solidFill>
            <a:schemeClr val="tx2"/>
          </a:solidFill>
          <a:latin typeface="+mn-lt"/>
          <a:ea typeface="+mn-ea"/>
          <a:cs typeface="+mn-cs"/>
        </a:defRPr>
      </a:lvl5pPr>
      <a:lvl6pPr marL="2514600" indent="-228600" algn="l" rtl="0" eaLnBrk="1" latinLnBrk="0" hangingPunct="1">
        <a:spcBef>
          <a:spcPct val="20000"/>
        </a:spcBef>
        <a:buClr>
          <a:schemeClr val="accent6">
            <a:shade val="75000"/>
          </a:schemeClr>
        </a:buClr>
        <a:buSzPct val="60000"/>
        <a:buFont typeface="Wingdings"/>
        <a:buChar char="u"/>
        <a:defRPr kumimoji="1" sz="2000">
          <a:solidFill>
            <a:schemeClr val="tx2"/>
          </a:solidFill>
          <a:latin typeface="+mn-lt"/>
          <a:ea typeface="+mn-ea"/>
          <a:cs typeface="+mn-cs"/>
        </a:defRPr>
      </a:lvl6pPr>
      <a:lvl7pPr marL="2971800" indent="-228600" algn="l" rtl="0" eaLnBrk="1" latinLnBrk="0" hangingPunct="1">
        <a:spcBef>
          <a:spcPct val="20000"/>
        </a:spcBef>
        <a:buClr>
          <a:schemeClr val="accent1"/>
        </a:buClr>
        <a:buSzPct val="50000"/>
        <a:buFont typeface="Wingdings"/>
        <a:buChar char="u"/>
        <a:defRPr kumimoji="1" sz="2000">
          <a:solidFill>
            <a:schemeClr val="tx2"/>
          </a:solidFill>
          <a:latin typeface="+mn-lt"/>
          <a:ea typeface="+mn-ea"/>
          <a:cs typeface="+mn-cs"/>
        </a:defRPr>
      </a:lvl7pPr>
      <a:lvl8pPr marL="3429000" indent="-228600" algn="l" rtl="0" eaLnBrk="1" latinLnBrk="0" hangingPunct="1">
        <a:spcBef>
          <a:spcPct val="20000"/>
        </a:spcBef>
        <a:buClr>
          <a:schemeClr val="tx2">
            <a:tint val="50000"/>
          </a:schemeClr>
        </a:buClr>
        <a:buSzPct val="50000"/>
        <a:buFont typeface="Wingdings"/>
        <a:buChar char="u"/>
        <a:defRPr kumimoji="1" sz="2000">
          <a:solidFill>
            <a:schemeClr val="tx2"/>
          </a:solidFill>
          <a:latin typeface="+mn-lt"/>
          <a:ea typeface="+mn-ea"/>
          <a:cs typeface="+mn-cs"/>
        </a:defRPr>
      </a:lvl8pPr>
      <a:lvl9pPr marL="3886200" indent="-228600" algn="l" rtl="0" eaLnBrk="1" latinLnBrk="0" hangingPunct="1">
        <a:spcBef>
          <a:spcPct val="20000"/>
        </a:spcBef>
        <a:buClr>
          <a:schemeClr val="accent4"/>
        </a:buClr>
        <a:buSzPct val="50000"/>
        <a:buFont typeface="Wingdings"/>
        <a:buChar char="u"/>
        <a:defRPr kumimoji="1" sz="2000">
          <a:solidFill>
            <a:schemeClr val="tx2"/>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4813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i="0">
                <a:solidFill>
                  <a:srgbClr val="FFFFFF"/>
                </a:solidFill>
              </a:defRPr>
            </a:lvl1pPr>
          </a:lstStyle>
          <a:p>
            <a:pPr>
              <a:defRPr/>
            </a:pPr>
            <a:endParaRPr lang="en-US" altLang="ja-JP"/>
          </a:p>
        </p:txBody>
      </p:sp>
      <p:sp>
        <p:nvSpPr>
          <p:cNvPr id="4813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i="0">
                <a:solidFill>
                  <a:srgbClr val="FFFFFF"/>
                </a:solidFill>
              </a:defRPr>
            </a:lvl1pPr>
          </a:lstStyle>
          <a:p>
            <a:pPr>
              <a:defRPr/>
            </a:pPr>
            <a:endParaRPr lang="en-US" altLang="ja-JP"/>
          </a:p>
        </p:txBody>
      </p:sp>
      <p:sp>
        <p:nvSpPr>
          <p:cNvPr id="4813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i="0">
                <a:solidFill>
                  <a:srgbClr val="FFFFFF"/>
                </a:solidFill>
              </a:defRPr>
            </a:lvl1pPr>
          </a:lstStyle>
          <a:p>
            <a:pPr>
              <a:defRPr/>
            </a:pPr>
            <a:fld id="{8DEA68F9-DAED-498C-A223-C971BE73386C}" type="slidenum">
              <a:rPr lang="en-US" altLang="ja-JP"/>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credits-sample.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web/dicts/ddb/monthlies/ddbcjkveMonthly2011-05.html" TargetMode="External"/><Relationship Id="rId4" Type="http://schemas.openxmlformats.org/officeDocument/2006/relationships/hyperlink" Target="http://www.buddhism-dict.net/credits/credits-ddb.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21dzk.l.u-tokyo.ac.jp/SAT/ddb-sat3.php?s=&amp;mode=detail&amp;useid=1666_,32"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buddhism-dict.net/cgi-bin/xpr-ddb.pl?64.xml+id('b6469-4f3d-9640-570b')"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buddhism-dict.net/ddb"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buddhism-dict.net/ddb/index.html" TargetMode="External"/><Relationship Id="rId4" Type="http://schemas.openxmlformats.org/officeDocument/2006/relationships/hyperlink" Target="http://www.buddhism-dict.net/ddb/subscribing_librarie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buddhism-dict.net/credits/credits-ddb.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11188" y="533401"/>
            <a:ext cx="8151812" cy="2590800"/>
          </a:xfrm>
        </p:spPr>
        <p:txBody>
          <a:bodyPr/>
          <a:lstStyle/>
          <a:p>
            <a:pPr eaLnBrk="1" hangingPunct="1"/>
            <a:r>
              <a:rPr lang="en-US" altLang="ja-JP" sz="3200" b="1" dirty="0" smtClean="0">
                <a:solidFill>
                  <a:schemeClr val="bg1"/>
                </a:solidFill>
                <a:latin typeface="Times New Roman" pitchFamily="18" charset="0"/>
                <a:cs typeface="Times New Roman" pitchFamily="18" charset="0"/>
              </a:rPr>
              <a:t>The Digital Dictionary of Buddhism [DDB]: A Model for the Sustainable Development of a Collaborative, Field-wide Web Reference Service</a:t>
            </a:r>
            <a:r>
              <a:rPr lang="en-US" altLang="ja-JP" sz="5400" dirty="0" smtClean="0">
                <a:solidFill>
                  <a:schemeClr val="bg1"/>
                </a:solidFill>
                <a:latin typeface="Times New Roman" pitchFamily="18" charset="0"/>
                <a:cs typeface="Times New Roman" pitchFamily="18" charset="0"/>
              </a:rPr>
              <a:t> </a:t>
            </a:r>
          </a:p>
        </p:txBody>
      </p:sp>
      <p:sp>
        <p:nvSpPr>
          <p:cNvPr id="2051" name="Rectangle 3"/>
          <p:cNvSpPr>
            <a:spLocks noGrp="1" noChangeArrowheads="1"/>
          </p:cNvSpPr>
          <p:nvPr>
            <p:ph type="subTitle" idx="1"/>
          </p:nvPr>
        </p:nvSpPr>
        <p:spPr>
          <a:xfrm>
            <a:off x="1371600" y="2708275"/>
            <a:ext cx="6400800" cy="2930525"/>
          </a:xfrm>
        </p:spPr>
        <p:txBody>
          <a:bodyPr/>
          <a:lstStyle/>
          <a:p>
            <a:pPr eaLnBrk="1" hangingPunct="1">
              <a:lnSpc>
                <a:spcPct val="80000"/>
              </a:lnSpc>
              <a:defRPr/>
            </a:pPr>
            <a:endParaRPr lang="en-US" altLang="ja-JP" sz="2800" dirty="0" smtClean="0">
              <a:latin typeface="Times New Roman" pitchFamily="18" charset="0"/>
            </a:endParaRPr>
          </a:p>
          <a:p>
            <a:pPr eaLnBrk="1" hangingPunct="1">
              <a:lnSpc>
                <a:spcPct val="80000"/>
              </a:lnSpc>
              <a:defRPr/>
            </a:pPr>
            <a:r>
              <a:rPr lang="en-US" altLang="ja-JP" sz="1800" dirty="0" smtClean="0">
                <a:solidFill>
                  <a:srgbClr val="336600"/>
                </a:solidFill>
                <a:latin typeface="Times New Roman" pitchFamily="18" charset="0"/>
              </a:rPr>
              <a:t>DH 2011</a:t>
            </a:r>
          </a:p>
          <a:p>
            <a:pPr eaLnBrk="1" hangingPunct="1">
              <a:lnSpc>
                <a:spcPct val="80000"/>
              </a:lnSpc>
              <a:defRPr/>
            </a:pPr>
            <a:r>
              <a:rPr lang="en-US" altLang="ja-JP" sz="1800" dirty="0" smtClean="0">
                <a:solidFill>
                  <a:srgbClr val="336600"/>
                </a:solidFill>
                <a:latin typeface="Times New Roman" pitchFamily="18" charset="0"/>
              </a:rPr>
              <a:t>@</a:t>
            </a:r>
          </a:p>
          <a:p>
            <a:pPr eaLnBrk="1" hangingPunct="1">
              <a:lnSpc>
                <a:spcPct val="80000"/>
              </a:lnSpc>
              <a:defRPr/>
            </a:pPr>
            <a:r>
              <a:rPr lang="en-US" altLang="ja-JP" sz="1600" dirty="0" smtClean="0">
                <a:solidFill>
                  <a:srgbClr val="336600"/>
                </a:solidFill>
                <a:latin typeface="Times New Roman" pitchFamily="18" charset="0"/>
              </a:rPr>
              <a:t>Stanford University </a:t>
            </a:r>
          </a:p>
          <a:p>
            <a:pPr eaLnBrk="1" hangingPunct="1">
              <a:lnSpc>
                <a:spcPct val="80000"/>
              </a:lnSpc>
              <a:defRPr/>
            </a:pPr>
            <a:r>
              <a:rPr lang="en-US" altLang="ja-JP" sz="1600" dirty="0" smtClean="0">
                <a:solidFill>
                  <a:srgbClr val="336600"/>
                </a:solidFill>
                <a:latin typeface="Times New Roman" pitchFamily="18" charset="0"/>
              </a:rPr>
              <a:t>June 19-22, 2011</a:t>
            </a:r>
          </a:p>
          <a:p>
            <a:pPr eaLnBrk="1" hangingPunct="1">
              <a:lnSpc>
                <a:spcPct val="80000"/>
              </a:lnSpc>
              <a:defRPr/>
            </a:pPr>
            <a:endParaRPr lang="en-US" altLang="ja-JP" sz="1600" dirty="0" smtClean="0">
              <a:solidFill>
                <a:srgbClr val="336600"/>
              </a:solidFill>
              <a:latin typeface="Times New Roman" pitchFamily="18" charset="0"/>
            </a:endParaRPr>
          </a:p>
          <a:p>
            <a:pPr marL="342900" indent="-342900" eaLnBrk="1" hangingPunct="1">
              <a:lnSpc>
                <a:spcPct val="80000"/>
              </a:lnSpc>
              <a:buFontTx/>
              <a:buAutoNum type="alphaUcPeriod"/>
              <a:defRPr/>
            </a:pPr>
            <a:r>
              <a:rPr lang="en-US" altLang="ja-JP" sz="1800" dirty="0" smtClean="0">
                <a:solidFill>
                  <a:srgbClr val="336600"/>
                </a:solidFill>
                <a:latin typeface="Times New Roman" pitchFamily="18" charset="0"/>
              </a:rPr>
              <a:t>Charles Muller</a:t>
            </a:r>
          </a:p>
          <a:p>
            <a:pPr eaLnBrk="1" hangingPunct="1">
              <a:lnSpc>
                <a:spcPct val="80000"/>
              </a:lnSpc>
              <a:defRPr/>
            </a:pPr>
            <a:r>
              <a:rPr lang="en-US" altLang="ja-JP" sz="1800" dirty="0" smtClean="0">
                <a:solidFill>
                  <a:srgbClr val="336600"/>
                </a:solidFill>
                <a:latin typeface="Times New Roman" pitchFamily="18" charset="0"/>
              </a:rPr>
              <a:t>University of Tokyo</a:t>
            </a:r>
          </a:p>
          <a:p>
            <a:pPr eaLnBrk="1" hangingPunct="1">
              <a:lnSpc>
                <a:spcPct val="80000"/>
              </a:lnSpc>
              <a:defRPr/>
            </a:pPr>
            <a:r>
              <a:rPr lang="en-US" altLang="ja-JP" sz="1800" dirty="0" smtClean="0">
                <a:solidFill>
                  <a:srgbClr val="336600"/>
                </a:solidFill>
                <a:latin typeface="Times New Roman" pitchFamily="18" charset="0"/>
              </a:rPr>
              <a:t>Center for Evolving Humanities</a:t>
            </a:r>
            <a:endParaRPr lang="ja-JP" altLang="en-US" sz="1800" dirty="0" smtClean="0">
              <a:solidFill>
                <a:srgbClr val="336600"/>
              </a:solidFill>
              <a:latin typeface="Times New Roman" pitchFamily="18" charset="0"/>
            </a:endParaRPr>
          </a:p>
          <a:p>
            <a:pPr eaLnBrk="1" hangingPunct="1">
              <a:lnSpc>
                <a:spcPct val="80000"/>
              </a:lnSpc>
              <a:defRPr/>
            </a:pPr>
            <a:endParaRPr lang="ja-JP" altLang="en-US" sz="1800" dirty="0" smtClean="0">
              <a:solidFill>
                <a:srgbClr val="336600"/>
              </a:solidFill>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collabora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146050"/>
            <a:ext cx="8877300" cy="71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ja-JP" dirty="0" smtClean="0">
                <a:solidFill>
                  <a:schemeClr val="bg1"/>
                </a:solidFill>
                <a:latin typeface="Times Ext Roman" pitchFamily="18" charset="0"/>
              </a:rPr>
              <a:t>Early Developments</a:t>
            </a:r>
            <a:r>
              <a:rPr lang="en-US" altLang="ja-JP" dirty="0" smtClean="0">
                <a:latin typeface="Times Ext Roman" pitchFamily="18" charset="0"/>
              </a:rPr>
              <a:t>	</a:t>
            </a:r>
          </a:p>
        </p:txBody>
      </p:sp>
      <p:sp>
        <p:nvSpPr>
          <p:cNvPr id="28675" name="Rectangle 3"/>
          <p:cNvSpPr>
            <a:spLocks noGrp="1" noChangeArrowheads="1"/>
          </p:cNvSpPr>
          <p:nvPr>
            <p:ph type="body" idx="1"/>
          </p:nvPr>
        </p:nvSpPr>
        <p:spPr/>
        <p:txBody>
          <a:bodyPr/>
          <a:lstStyle/>
          <a:p>
            <a:pPr eaLnBrk="1" hangingPunct="1"/>
            <a:r>
              <a:rPr lang="en-US" altLang="ja-JP" sz="2800" dirty="0" smtClean="0">
                <a:solidFill>
                  <a:srgbClr val="336600"/>
                </a:solidFill>
                <a:latin typeface="Times New Roman" pitchFamily="18" charset="0"/>
              </a:rPr>
              <a:t>1986 – work initiated with book publication in mind.</a:t>
            </a:r>
          </a:p>
          <a:p>
            <a:pPr eaLnBrk="1" hangingPunct="1"/>
            <a:r>
              <a:rPr lang="en-US" altLang="ja-JP" sz="2800" dirty="0" smtClean="0">
                <a:solidFill>
                  <a:srgbClr val="336600"/>
                </a:solidFill>
                <a:latin typeface="Times New Roman" pitchFamily="18" charset="0"/>
              </a:rPr>
              <a:t>1995 – placed on web with approx. 2800 entries, in simple HTML </a:t>
            </a:r>
            <a:r>
              <a:rPr lang="en-US" altLang="ja-JP" sz="2800" dirty="0" err="1" smtClean="0">
                <a:solidFill>
                  <a:srgbClr val="336600"/>
                </a:solidFill>
                <a:latin typeface="Times New Roman" pitchFamily="18" charset="0"/>
              </a:rPr>
              <a:t>hardlinked</a:t>
            </a:r>
            <a:r>
              <a:rPr lang="en-US" altLang="ja-JP" sz="2800" dirty="0" smtClean="0">
                <a:solidFill>
                  <a:srgbClr val="336600"/>
                </a:solidFill>
                <a:latin typeface="Times New Roman" pitchFamily="18" charset="0"/>
              </a:rPr>
              <a:t> format, envisioning the  framework of a heretofore unimagined collaborative project.</a:t>
            </a:r>
          </a:p>
          <a:p>
            <a:pPr eaLnBrk="1" hangingPunct="1"/>
            <a:r>
              <a:rPr lang="en-US" altLang="ja-JP" sz="2800" dirty="0" smtClean="0">
                <a:solidFill>
                  <a:srgbClr val="336600"/>
                </a:solidFill>
                <a:latin typeface="Times New Roman" pitchFamily="18" charset="0"/>
              </a:rPr>
              <a:t>1998- Conversion of source data to XML</a:t>
            </a:r>
          </a:p>
          <a:p>
            <a:pPr eaLnBrk="1" hangingPunct="1"/>
            <a:r>
              <a:rPr lang="en-US" altLang="ja-JP" sz="2800" dirty="0" smtClean="0">
                <a:solidFill>
                  <a:srgbClr val="336600"/>
                </a:solidFill>
                <a:latin typeface="Times New Roman" pitchFamily="18" charset="0"/>
              </a:rPr>
              <a:t>2001 – Michael Beddow creates real Web search delivery with Perl/XSL (approx. 5,000 entries)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ja-JP" dirty="0" smtClean="0">
                <a:solidFill>
                  <a:schemeClr val="bg1"/>
                </a:solidFill>
                <a:latin typeface="Times Ext Roman" pitchFamily="18" charset="0"/>
              </a:rPr>
              <a:t>Building of Critical Mass</a:t>
            </a:r>
            <a:r>
              <a:rPr lang="en-US" altLang="ja-JP" dirty="0" smtClean="0">
                <a:latin typeface="Times Ext Roman" pitchFamily="18" charset="0"/>
              </a:rPr>
              <a:t>	</a:t>
            </a:r>
          </a:p>
        </p:txBody>
      </p:sp>
      <p:sp>
        <p:nvSpPr>
          <p:cNvPr id="29699" name="Rectangle 3"/>
          <p:cNvSpPr>
            <a:spLocks noGrp="1" noChangeArrowheads="1"/>
          </p:cNvSpPr>
          <p:nvPr>
            <p:ph type="body" idx="1"/>
          </p:nvPr>
        </p:nvSpPr>
        <p:spPr/>
        <p:txBody>
          <a:bodyPr/>
          <a:lstStyle/>
          <a:p>
            <a:pPr eaLnBrk="1" hangingPunct="1"/>
            <a:r>
              <a:rPr lang="en-US" altLang="ja-JP" sz="2800" dirty="0" smtClean="0">
                <a:solidFill>
                  <a:srgbClr val="336600"/>
                </a:solidFill>
                <a:latin typeface="Times New Roman" pitchFamily="18" charset="0"/>
              </a:rPr>
              <a:t>2002 – Completed input of digitized materials from a major copyright-expired reference work on Buddhism (Soothill’s </a:t>
            </a:r>
            <a:r>
              <a:rPr lang="en-US" altLang="ja-JP" sz="2800" i="1" dirty="0" smtClean="0">
                <a:solidFill>
                  <a:srgbClr val="336600"/>
                </a:solidFill>
                <a:latin typeface="Times New Roman" pitchFamily="18" charset="0"/>
              </a:rPr>
              <a:t>Dictionary of Chinese Buddhist Terms</a:t>
            </a:r>
            <a:r>
              <a:rPr lang="en-US" altLang="ja-JP" sz="2800" dirty="0" smtClean="0">
                <a:solidFill>
                  <a:srgbClr val="336600"/>
                </a:solidFill>
                <a:latin typeface="Times New Roman" pitchFamily="18" charset="0"/>
              </a:rPr>
              <a:t>) (funded by JSPS), and along with my own input, raised the DDB content to 15,000 entries, thus creating a respectable basic range of coverage.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ja-JP" dirty="0" smtClean="0">
                <a:solidFill>
                  <a:schemeClr val="bg1"/>
                </a:solidFill>
                <a:latin typeface="Times Ext Roman" pitchFamily="18" charset="0"/>
              </a:rPr>
              <a:t>What? No Contributions?</a:t>
            </a:r>
            <a:r>
              <a:rPr lang="en-US" altLang="ja-JP" dirty="0" smtClean="0">
                <a:latin typeface="Times Ext Roman" pitchFamily="18" charset="0"/>
              </a:rPr>
              <a:t>	</a:t>
            </a:r>
          </a:p>
        </p:txBody>
      </p:sp>
      <p:sp>
        <p:nvSpPr>
          <p:cNvPr id="30723" name="Rectangle 3"/>
          <p:cNvSpPr>
            <a:spLocks noGrp="1" noChangeArrowheads="1"/>
          </p:cNvSpPr>
          <p:nvPr>
            <p:ph type="body" idx="1"/>
          </p:nvPr>
        </p:nvSpPr>
        <p:spPr/>
        <p:txBody>
          <a:bodyPr/>
          <a:lstStyle/>
          <a:p>
            <a:pPr marL="0" indent="0" eaLnBrk="1" hangingPunct="1">
              <a:buNone/>
            </a:pPr>
            <a:r>
              <a:rPr lang="en-US" altLang="ja-JP" sz="2800" dirty="0" smtClean="0">
                <a:solidFill>
                  <a:srgbClr val="336600"/>
                </a:solidFill>
                <a:latin typeface="Times New Roman" pitchFamily="18" charset="0"/>
              </a:rPr>
              <a:t>But despite the extensive volunteer efforts of Michael and myself to offer all this material for free with the hope of stimulating collaboration, as of 2002, despite our strongly-expressed requests for contributions from scholarly users, except for a very small handful of forward-thinking scholars, we were receiving almost no contributions. Yet, we had clear numerical data and anecdotal information that this resource was now being used extensively for teaching and research by </a:t>
            </a:r>
            <a:r>
              <a:rPr lang="en-US" altLang="ja-JP" sz="2800" dirty="0" smtClean="0">
                <a:solidFill>
                  <a:srgbClr val="336600"/>
                </a:solidFill>
                <a:latin typeface="Times New Roman" pitchFamily="18" charset="0"/>
              </a:rPr>
              <a:t>many scholars in our </a:t>
            </a:r>
            <a:r>
              <a:rPr lang="en-US" altLang="ja-JP" sz="2800" dirty="0" smtClean="0">
                <a:solidFill>
                  <a:srgbClr val="336600"/>
                </a:solidFill>
                <a:latin typeface="Times New Roman" pitchFamily="18" charset="0"/>
              </a:rPr>
              <a:t>field.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91513" cy="1785937"/>
          </a:xfrm>
        </p:spPr>
        <p:txBody>
          <a:bodyPr/>
          <a:lstStyle/>
          <a:p>
            <a:pPr eaLnBrk="1" hangingPunct="1"/>
            <a:r>
              <a:rPr lang="en-US" altLang="ja-JP" sz="3600" dirty="0" smtClean="0">
                <a:solidFill>
                  <a:schemeClr val="bg1"/>
                </a:solidFill>
                <a:latin typeface="Times New Roman" pitchFamily="18" charset="0"/>
              </a:rPr>
              <a:t>Getting Mean: Carrot/Stick Access Policies</a:t>
            </a:r>
          </a:p>
        </p:txBody>
      </p:sp>
      <p:sp>
        <p:nvSpPr>
          <p:cNvPr id="32771" name="Rectangle 3"/>
          <p:cNvSpPr>
            <a:spLocks noGrp="1" noChangeArrowheads="1"/>
          </p:cNvSpPr>
          <p:nvPr>
            <p:ph type="body" idx="1"/>
          </p:nvPr>
        </p:nvSpPr>
        <p:spPr>
          <a:xfrm>
            <a:off x="323528" y="1628800"/>
            <a:ext cx="8363272" cy="4497363"/>
          </a:xfrm>
        </p:spPr>
        <p:txBody>
          <a:bodyPr/>
          <a:lstStyle/>
          <a:p>
            <a:pPr eaLnBrk="1" hangingPunct="1"/>
            <a:r>
              <a:rPr lang="en-US" altLang="ja-JP" sz="2800" dirty="0" smtClean="0">
                <a:solidFill>
                  <a:srgbClr val="336600"/>
                </a:solidFill>
                <a:latin typeface="Times New Roman" pitchFamily="18" charset="0"/>
              </a:rPr>
              <a:t>We thus began to experiment with leveraging the password policy (which had originally been set up only for security) to establish a two-tiered access structure:  member/guest.</a:t>
            </a:r>
          </a:p>
          <a:p>
            <a:pPr eaLnBrk="1" hangingPunct="1"/>
            <a:r>
              <a:rPr lang="en-US" altLang="ja-JP" sz="2800" dirty="0" smtClean="0">
                <a:solidFill>
                  <a:srgbClr val="336600"/>
                </a:solidFill>
                <a:latin typeface="Times New Roman" pitchFamily="18" charset="0"/>
              </a:rPr>
              <a:t>We started out giving guests 50 searches a day (which they were all quite happy with), then gradually decreased the number in increments of 10 until people began to scream—at which point we knew we had the right number (10 daily searches).  And so, we began to tell them . . .</a:t>
            </a:r>
          </a:p>
          <a:p>
            <a:pPr eaLnBrk="1" hangingPunct="1">
              <a:buFontTx/>
              <a:buNone/>
            </a:pPr>
            <a:endParaRPr lang="en-US" altLang="ja-JP" sz="2800" dirty="0" smtClean="0">
              <a:solidFill>
                <a:srgbClr val="336600"/>
              </a:solidFill>
              <a:latin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ja-JP" sz="3600" dirty="0" smtClean="0">
                <a:solidFill>
                  <a:schemeClr val="bg1"/>
                </a:solidFill>
                <a:latin typeface="Times New Roman" pitchFamily="18" charset="0"/>
              </a:rPr>
              <a:t>“If you want full access, you have to contribute, one way or another”</a:t>
            </a:r>
            <a:endParaRPr lang="ja-JP" altLang="en-US" sz="4000" dirty="0" smtClean="0">
              <a:solidFill>
                <a:schemeClr val="bg1"/>
              </a:solidFill>
              <a:latin typeface="Times New Roman" pitchFamily="18" charset="0"/>
              <a:ea typeface="KaiTi" pitchFamily="49" charset="-122"/>
            </a:endParaRPr>
          </a:p>
        </p:txBody>
      </p:sp>
      <p:sp>
        <p:nvSpPr>
          <p:cNvPr id="33795" name="Rectangle 3"/>
          <p:cNvSpPr>
            <a:spLocks noGrp="1" noChangeArrowheads="1"/>
          </p:cNvSpPr>
          <p:nvPr>
            <p:ph type="body" idx="1"/>
          </p:nvPr>
        </p:nvSpPr>
        <p:spPr/>
        <p:txBody>
          <a:bodyPr/>
          <a:lstStyle/>
          <a:p>
            <a:pPr eaLnBrk="1" hangingPunct="1">
              <a:lnSpc>
                <a:spcPct val="90000"/>
              </a:lnSpc>
            </a:pPr>
            <a:r>
              <a:rPr lang="en-US" altLang="ja-JP" sz="2200" dirty="0" smtClean="0">
                <a:solidFill>
                  <a:srgbClr val="336600"/>
                </a:solidFill>
                <a:latin typeface="Times New Roman" pitchFamily="18" charset="0"/>
              </a:rPr>
              <a:t>For qualified scholars, one A4 (letter) page of data for two years of full access. Actually, quite small, but the aim, which has been successful, is to create a sense of being a </a:t>
            </a:r>
            <a:r>
              <a:rPr lang="en-US" altLang="ja-JP" sz="2200" b="1" u="sng" dirty="0" smtClean="0">
                <a:solidFill>
                  <a:srgbClr val="336600"/>
                </a:solidFill>
                <a:latin typeface="Times New Roman" pitchFamily="18" charset="0"/>
              </a:rPr>
              <a:t>collaborator</a:t>
            </a:r>
            <a:r>
              <a:rPr lang="en-US" altLang="ja-JP" sz="2200" dirty="0" smtClean="0">
                <a:solidFill>
                  <a:srgbClr val="336600"/>
                </a:solidFill>
                <a:latin typeface="Times New Roman" pitchFamily="18" charset="0"/>
              </a:rPr>
              <a:t> rather than a simple “user.”</a:t>
            </a:r>
          </a:p>
          <a:p>
            <a:pPr eaLnBrk="1" hangingPunct="1">
              <a:lnSpc>
                <a:spcPct val="90000"/>
              </a:lnSpc>
            </a:pPr>
            <a:r>
              <a:rPr lang="en-US" altLang="ja-JP" sz="2200" dirty="0" smtClean="0">
                <a:solidFill>
                  <a:srgbClr val="336600"/>
                </a:solidFill>
                <a:latin typeface="Times New Roman" pitchFamily="18" charset="0"/>
              </a:rPr>
              <a:t>A surprising number of highly-respected scholars began to operate in a way that they never had before, and even began to develop a sense of pride and belonging in being part of the project.</a:t>
            </a:r>
          </a:p>
          <a:p>
            <a:pPr eaLnBrk="1" hangingPunct="1">
              <a:lnSpc>
                <a:spcPct val="90000"/>
              </a:lnSpc>
            </a:pPr>
            <a:r>
              <a:rPr lang="en-US" altLang="ja-JP" sz="2200" dirty="0" smtClean="0">
                <a:solidFill>
                  <a:srgbClr val="336600"/>
                </a:solidFill>
                <a:latin typeface="Times New Roman" pitchFamily="18" charset="0"/>
              </a:rPr>
              <a:t>To meet the demand for non-scholars who wanted access, we offered the option of subscription at $30 per year. University libraries at $250 (cheap, I am told). Now we had a small, but steady income that we used for creating and adding new data, and thus the size of the database continued to grow faster and faster, and this continues to be the case up to today.</a:t>
            </a:r>
          </a:p>
          <a:p>
            <a:pPr eaLnBrk="1" hangingPunct="1">
              <a:lnSpc>
                <a:spcPct val="90000"/>
              </a:lnSpc>
            </a:pPr>
            <a:endParaRPr lang="en-US" altLang="ja-JP" sz="2400" dirty="0" smtClean="0">
              <a:solidFill>
                <a:srgbClr val="336600"/>
              </a:solidFill>
              <a:latin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ja-JP" sz="3600" dirty="0" smtClean="0">
                <a:solidFill>
                  <a:schemeClr val="bg1"/>
                </a:solidFill>
                <a:latin typeface="Times New Roman" pitchFamily="18" charset="0"/>
              </a:rPr>
              <a:t>The final critical element: broadcasting credit</a:t>
            </a:r>
            <a:endParaRPr lang="ja-JP" altLang="en-US" sz="4000" dirty="0" smtClean="0">
              <a:solidFill>
                <a:schemeClr val="bg1"/>
              </a:solidFill>
              <a:latin typeface="Times New Roman" pitchFamily="18" charset="0"/>
              <a:ea typeface="KaiTi" pitchFamily="49" charset="-122"/>
            </a:endParaRPr>
          </a:p>
        </p:txBody>
      </p:sp>
      <p:sp>
        <p:nvSpPr>
          <p:cNvPr id="34819" name="Rectangle 3"/>
          <p:cNvSpPr>
            <a:spLocks noGrp="1" noChangeArrowheads="1"/>
          </p:cNvSpPr>
          <p:nvPr>
            <p:ph type="body" idx="1"/>
          </p:nvPr>
        </p:nvSpPr>
        <p:spPr/>
        <p:txBody>
          <a:bodyPr/>
          <a:lstStyle/>
          <a:p>
            <a:pPr eaLnBrk="1" hangingPunct="1">
              <a:lnSpc>
                <a:spcPct val="90000"/>
              </a:lnSpc>
            </a:pPr>
            <a:r>
              <a:rPr lang="en-US" altLang="ja-JP" dirty="0" smtClean="0">
                <a:solidFill>
                  <a:srgbClr val="336600"/>
                </a:solidFill>
                <a:latin typeface="Times New Roman" pitchFamily="18" charset="0"/>
              </a:rPr>
              <a:t>Numbers and quality of the resource alone do not make for project success: </a:t>
            </a:r>
            <a:r>
              <a:rPr lang="en-US" altLang="ja-JP" i="1" u="sng" dirty="0" smtClean="0">
                <a:solidFill>
                  <a:srgbClr val="336600"/>
                </a:solidFill>
                <a:latin typeface="Times New Roman" pitchFamily="18" charset="0"/>
              </a:rPr>
              <a:t>Communication</a:t>
            </a:r>
            <a:r>
              <a:rPr lang="en-US" altLang="ja-JP" dirty="0" smtClean="0">
                <a:solidFill>
                  <a:srgbClr val="336600"/>
                </a:solidFill>
                <a:latin typeface="Times New Roman" pitchFamily="18" charset="0"/>
              </a:rPr>
              <a:t>, especially regarding the contributions of scholar-members, is of critical importance. </a:t>
            </a:r>
          </a:p>
          <a:p>
            <a:pPr eaLnBrk="1" hangingPunct="1">
              <a:lnSpc>
                <a:spcPct val="90000"/>
              </a:lnSpc>
            </a:pPr>
            <a:r>
              <a:rPr lang="en-US" altLang="ja-JP" dirty="0" smtClean="0">
                <a:solidFill>
                  <a:srgbClr val="336600"/>
                </a:solidFill>
                <a:latin typeface="Times New Roman" pitchFamily="18" charset="0"/>
              </a:rPr>
              <a:t>Success of the model is based greatly on devoting energy to making known the contributions of collaborators: </a:t>
            </a:r>
            <a:r>
              <a:rPr lang="en-US" altLang="ja-JP" dirty="0" smtClean="0">
                <a:solidFill>
                  <a:srgbClr val="336600"/>
                </a:solidFill>
                <a:latin typeface="Times New Roman" pitchFamily="18" charset="0"/>
                <a:hlinkClick r:id="rId3" action="ppaction://hlinkfile"/>
              </a:rPr>
              <a:t>node level</a:t>
            </a:r>
            <a:r>
              <a:rPr lang="en-US" altLang="ja-JP" dirty="0" smtClean="0">
                <a:solidFill>
                  <a:srgbClr val="336600"/>
                </a:solidFill>
                <a:latin typeface="Times New Roman" pitchFamily="18" charset="0"/>
              </a:rPr>
              <a:t>, web site (</a:t>
            </a:r>
            <a:r>
              <a:rPr lang="en-US" altLang="ja-JP" dirty="0" smtClean="0">
                <a:solidFill>
                  <a:srgbClr val="336600"/>
                </a:solidFill>
                <a:latin typeface="Times New Roman" pitchFamily="18" charset="0"/>
                <a:hlinkClick r:id="rId4"/>
              </a:rPr>
              <a:t>Contributors</a:t>
            </a:r>
            <a:r>
              <a:rPr lang="en-US" altLang="ja-JP" dirty="0" smtClean="0">
                <a:solidFill>
                  <a:srgbClr val="336600"/>
                </a:solidFill>
                <a:latin typeface="Times New Roman" pitchFamily="18" charset="0"/>
              </a:rPr>
              <a:t>), monthly newsletter, </a:t>
            </a:r>
            <a:r>
              <a:rPr lang="en-US" altLang="ja-JP" dirty="0" smtClean="0">
                <a:solidFill>
                  <a:srgbClr val="336600"/>
                </a:solidFill>
                <a:latin typeface="Times New Roman" pitchFamily="18" charset="0"/>
                <a:hlinkClick r:id="rId5" action="ppaction://hlinkfile"/>
              </a:rPr>
              <a:t>monthly data postings</a:t>
            </a:r>
            <a:r>
              <a:rPr lang="en-US" altLang="ja-JP" dirty="0" smtClean="0">
                <a:solidFill>
                  <a:srgbClr val="336600"/>
                </a:solidFill>
                <a:latin typeface="Times New Roman" pitchFamily="18" charset="0"/>
              </a:rPr>
              <a:t>.</a:t>
            </a:r>
          </a:p>
          <a:p>
            <a:pPr eaLnBrk="1" hangingPunct="1">
              <a:lnSpc>
                <a:spcPct val="90000"/>
              </a:lnSpc>
            </a:pPr>
            <a:endParaRPr lang="en-US" altLang="ja-JP" sz="2400" dirty="0" smtClean="0">
              <a:solidFill>
                <a:srgbClr val="336600"/>
              </a:solidFill>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ja-JP" sz="4000" dirty="0" smtClean="0">
                <a:solidFill>
                  <a:schemeClr val="bg1"/>
                </a:solidFill>
                <a:latin typeface="Times Ext Roman" pitchFamily="18" charset="0"/>
              </a:rPr>
              <a:t>Major Leap Forward: Interoperation with SAT Online Text Database	</a:t>
            </a:r>
          </a:p>
        </p:txBody>
      </p:sp>
      <p:sp>
        <p:nvSpPr>
          <p:cNvPr id="35843" name="Rectangle 3"/>
          <p:cNvSpPr>
            <a:spLocks noGrp="1" noChangeArrowheads="1"/>
          </p:cNvSpPr>
          <p:nvPr>
            <p:ph type="body" idx="1"/>
          </p:nvPr>
        </p:nvSpPr>
        <p:spPr/>
        <p:txBody>
          <a:bodyPr/>
          <a:lstStyle/>
          <a:p>
            <a:pPr eaLnBrk="1" hangingPunct="1"/>
            <a:r>
              <a:rPr lang="en-US" altLang="ja-JP" dirty="0" smtClean="0">
                <a:solidFill>
                  <a:srgbClr val="336600"/>
                </a:solidFill>
                <a:latin typeface="Times New Roman" pitchFamily="18" charset="0"/>
              </a:rPr>
              <a:t>2008 – For the first time, the DDB was applied directly to an </a:t>
            </a:r>
            <a:r>
              <a:rPr lang="en-US" altLang="ja-JP" dirty="0" smtClean="0">
                <a:solidFill>
                  <a:srgbClr val="336600"/>
                </a:solidFill>
                <a:latin typeface="Times New Roman" pitchFamily="18" charset="0"/>
                <a:hlinkClick r:id="rId3"/>
              </a:rPr>
              <a:t>online canonical text database</a:t>
            </a:r>
            <a:r>
              <a:rPr lang="en-US" altLang="ja-JP" dirty="0" smtClean="0">
                <a:solidFill>
                  <a:srgbClr val="336600"/>
                </a:solidFill>
                <a:latin typeface="Times New Roman" pitchFamily="18" charset="0"/>
              </a:rPr>
              <a:t>, based on the work of Kiyonori Nagasaki of IIDH.</a:t>
            </a:r>
          </a:p>
          <a:p>
            <a:pPr eaLnBrk="1" hangingPunct="1"/>
            <a:r>
              <a:rPr lang="en-US" altLang="ja-JP" dirty="0" smtClean="0">
                <a:solidFill>
                  <a:srgbClr val="336600"/>
                </a:solidFill>
                <a:latin typeface="Times New Roman" pitchFamily="18" charset="0"/>
              </a:rPr>
              <a:t>2008 – Reverse linking: based on documentation provided on the SAT web site, we were also able to link entries directly back into their locations </a:t>
            </a:r>
            <a:r>
              <a:rPr lang="en-US" altLang="ja-JP" dirty="0" smtClean="0">
                <a:solidFill>
                  <a:srgbClr val="336600"/>
                </a:solidFill>
                <a:latin typeface="Times New Roman" pitchFamily="18" charset="0"/>
                <a:hlinkClick r:id="rId4"/>
              </a:rPr>
              <a:t>in the Taishō via SAT</a:t>
            </a:r>
            <a:r>
              <a:rPr lang="en-US" altLang="ja-JP" dirty="0" smtClean="0">
                <a:solidFill>
                  <a:srgbClr val="336600"/>
                </a:solidFill>
                <a:latin typeface="Times New Roman" pitchFamily="18"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888"/>
            <a:ext cx="9086850" cy="679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角丸四角形吹き出し 1"/>
          <p:cNvSpPr/>
          <p:nvPr/>
        </p:nvSpPr>
        <p:spPr>
          <a:xfrm>
            <a:off x="4716463" y="1773238"/>
            <a:ext cx="3944937" cy="863600"/>
          </a:xfrm>
          <a:prstGeom prst="wedgeRoundRectCallout">
            <a:avLst>
              <a:gd name="adj1" fmla="val -37540"/>
              <a:gd name="adj2" fmla="val -751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800" i="0">
                <a:solidFill>
                  <a:srgbClr val="FFFFFF"/>
                </a:solidFill>
                <a:latin typeface="Calibri" pitchFamily="34" charset="0"/>
                <a:ea typeface="ＭＳ Ｐゴシック" pitchFamily="50" charset="-128"/>
              </a:rPr>
              <a:t>Select a portion of text</a:t>
            </a:r>
            <a:endParaRPr lang="ja-JP" altLang="en-US" sz="2800" i="0">
              <a:solidFill>
                <a:srgbClr val="FFFFFF"/>
              </a:solidFill>
              <a:latin typeface="Calibri" pitchFamily="34" charset="0"/>
              <a:ea typeface="ＭＳ Ｐゴシック" pitchFamily="50" charset="-128"/>
            </a:endParaRPr>
          </a:p>
        </p:txBody>
      </p:sp>
      <p:sp>
        <p:nvSpPr>
          <p:cNvPr id="3" name="角丸四角形吹き出し 2"/>
          <p:cNvSpPr/>
          <p:nvPr/>
        </p:nvSpPr>
        <p:spPr>
          <a:xfrm>
            <a:off x="1446213" y="3573463"/>
            <a:ext cx="4421187" cy="1150937"/>
          </a:xfrm>
          <a:prstGeom prst="wedgeRoundRectCallout">
            <a:avLst>
              <a:gd name="adj1" fmla="val -55527"/>
              <a:gd name="adj2" fmla="val 853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i="0">
                <a:solidFill>
                  <a:srgbClr val="FFFFFF"/>
                </a:solidFill>
                <a:latin typeface="Calibri" pitchFamily="34" charset="0"/>
                <a:ea typeface="ＭＳ Ｐゴシック" pitchFamily="50" charset="-128"/>
              </a:rPr>
              <a:t>Basic meanings from DDB, along with a link into the dictionary are generated</a:t>
            </a:r>
            <a:endParaRPr lang="ja-JP" altLang="en-US" i="0">
              <a:solidFill>
                <a:srgbClr val="FFFFFF"/>
              </a:solidFill>
              <a:latin typeface="Calibri" pitchFamily="34" charset="0"/>
              <a:ea typeface="ＭＳ Ｐゴシック" pitchFamily="50"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ja-JP" sz="3600" dirty="0" smtClean="0">
                <a:solidFill>
                  <a:srgbClr val="000000"/>
                </a:solidFill>
                <a:latin typeface="Times Ext Roman" pitchFamily="18" charset="0"/>
              </a:rPr>
              <a:t>Is this Model Replicable? Basic Requirements</a:t>
            </a:r>
            <a:r>
              <a:rPr lang="en-US" altLang="ja-JP" sz="4000" dirty="0" smtClean="0">
                <a:latin typeface="Times Ext Roman" pitchFamily="18" charset="0"/>
              </a:rPr>
              <a:t>	</a:t>
            </a:r>
          </a:p>
        </p:txBody>
      </p:sp>
      <p:sp>
        <p:nvSpPr>
          <p:cNvPr id="37891" name="Rectangle 3"/>
          <p:cNvSpPr>
            <a:spLocks noGrp="1" noChangeArrowheads="1"/>
          </p:cNvSpPr>
          <p:nvPr>
            <p:ph type="body" idx="1"/>
          </p:nvPr>
        </p:nvSpPr>
        <p:spPr/>
        <p:txBody>
          <a:bodyPr/>
          <a:lstStyle/>
          <a:p>
            <a:pPr eaLnBrk="1" hangingPunct="1"/>
            <a:r>
              <a:rPr lang="en-US" altLang="ja-JP" dirty="0" smtClean="0">
                <a:solidFill>
                  <a:srgbClr val="336600"/>
                </a:solidFill>
                <a:latin typeface="Times New Roman" pitchFamily="18" charset="0"/>
              </a:rPr>
              <a:t>A small, but dedicated team of capable editors, with a clear goal in mind.</a:t>
            </a:r>
          </a:p>
          <a:p>
            <a:pPr eaLnBrk="1" hangingPunct="1"/>
            <a:r>
              <a:rPr lang="en-US" altLang="ja-JP" dirty="0" smtClean="0">
                <a:solidFill>
                  <a:srgbClr val="336600"/>
                </a:solidFill>
                <a:latin typeface="Times New Roman" pitchFamily="18" charset="0"/>
              </a:rPr>
              <a:t>Ongoing technical support. Today, relevant CMS and people with DH programming know-how are in far great abundance than they were when we started the DDB. </a:t>
            </a:r>
          </a:p>
          <a:p>
            <a:pPr eaLnBrk="1" hangingPunct="1"/>
            <a:r>
              <a:rPr lang="en-US" altLang="ja-JP" dirty="0" smtClean="0">
                <a:solidFill>
                  <a:srgbClr val="336600"/>
                </a:solidFill>
                <a:latin typeface="Times New Roman" pitchFamily="18" charset="0"/>
              </a:rPr>
              <a:t>An initial startup grant to create enough critical mass to draw attention away from competing </a:t>
            </a:r>
            <a:r>
              <a:rPr lang="en-US" altLang="ja-JP" dirty="0" err="1" smtClean="0">
                <a:solidFill>
                  <a:srgbClr val="336600"/>
                </a:solidFill>
                <a:latin typeface="Times New Roman" pitchFamily="18" charset="0"/>
              </a:rPr>
              <a:t>nonscholarly</a:t>
            </a:r>
            <a:r>
              <a:rPr lang="en-US" altLang="ja-JP" dirty="0" smtClean="0">
                <a:solidFill>
                  <a:srgbClr val="336600"/>
                </a:solidFill>
                <a:latin typeface="Times New Roman" pitchFamily="18" charset="0"/>
              </a:rPr>
              <a:t> agglomerations..</a:t>
            </a:r>
          </a:p>
          <a:p>
            <a:pPr eaLnBrk="1" hangingPunct="1">
              <a:buFontTx/>
              <a:buNone/>
            </a:pPr>
            <a:endParaRPr lang="en-US" altLang="ja-JP" dirty="0" smtClean="0">
              <a:solidFill>
                <a:srgbClr val="336600"/>
              </a:solidFill>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p:cNvSpPr>
          <p:nvPr>
            <p:ph type="title" idx="429496729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z="3200" smtClean="0">
                <a:latin typeface="Times New Roman" pitchFamily="18" charset="0"/>
              </a:rPr>
              <a:t>Why Are There So Few Comprehensive “Field Reference Services”?</a:t>
            </a:r>
            <a:br>
              <a:rPr lang="en-US" altLang="ja-JP" sz="3200" smtClean="0">
                <a:latin typeface="Times New Roman" pitchFamily="18" charset="0"/>
              </a:rPr>
            </a:br>
            <a:endParaRPr lang="en-US" altLang="ja-JP" sz="3200" smtClean="0">
              <a:latin typeface="Times New Roman" pitchFamily="18" charset="0"/>
            </a:endParaRPr>
          </a:p>
        </p:txBody>
      </p:sp>
      <p:sp>
        <p:nvSpPr>
          <p:cNvPr id="17411" name="Rectangle 3"/>
          <p:cNvSpPr>
            <a:spLocks noGrp="1"/>
          </p:cNvSpPr>
          <p:nvPr>
            <p:ph type="body" idx="4294967295"/>
          </p:nvPr>
        </p:nvSpPr>
        <p:spPr>
          <a:xfrm>
            <a:off x="468313" y="1873250"/>
            <a:ext cx="8218487" cy="4252913"/>
          </a:xfrm>
        </p:spPr>
        <p:txBody>
          <a:bodyPr/>
          <a:lstStyle/>
          <a:p>
            <a:pPr eaLnBrk="1" hangingPunct="1">
              <a:lnSpc>
                <a:spcPct val="90000"/>
              </a:lnSpc>
            </a:pPr>
            <a:r>
              <a:rPr lang="en-US" altLang="ja-JP" sz="2400" smtClean="0">
                <a:latin typeface="Times New Roman" pitchFamily="18" charset="0"/>
              </a:rPr>
              <a:t>Joseph Raben: “Humanities Computing in an Age of Social Change,” Keynote Lecture, Digital Humanities, King’s College, 8th July 2010:</a:t>
            </a:r>
          </a:p>
          <a:p>
            <a:pPr eaLnBrk="1" hangingPunct="1">
              <a:lnSpc>
                <a:spcPct val="90000"/>
              </a:lnSpc>
            </a:pPr>
            <a:r>
              <a:rPr lang="en-US" altLang="ja-JP" sz="2400" smtClean="0">
                <a:latin typeface="Times New Roman" pitchFamily="18" charset="0"/>
              </a:rPr>
              <a:t>“It seems ironic that the community of scholars dedicated to promoting wired access to the riches of the humanist tradition have so far failed to create a Wiki of their own activities. To rely on the imprecise algorythmic methods of Google, which is basically an advertising medium designed by computer engineers without any evident input from the scholarly community, scarcely seems like appropriate behavior for a group that prides itself on the minute accuracy of its own documents. . .“</a:t>
            </a:r>
            <a:endParaRPr lang="en-US" altLang="ja-JP" sz="2400" i="1" smtClean="0">
              <a:latin typeface="Times New Roman" pitchFamily="18" charset="0"/>
            </a:endParaRPr>
          </a:p>
          <a:p>
            <a:pPr eaLnBrk="1" hangingPunct="1">
              <a:lnSpc>
                <a:spcPct val="90000"/>
              </a:lnSpc>
              <a:buFontTx/>
              <a:buNone/>
            </a:pPr>
            <a:endParaRPr lang="en-US" altLang="ja-JP" sz="2400" smtClean="0">
              <a:latin typeface="Times New Roman" pitchFamily="18" charset="0"/>
            </a:endParaRPr>
          </a:p>
          <a:p>
            <a:pPr eaLnBrk="1" hangingPunct="1">
              <a:lnSpc>
                <a:spcPct val="90000"/>
              </a:lnSpc>
            </a:pPr>
            <a:endParaRPr lang="en-US" altLang="ja-JP" sz="2000" i="1" smtClean="0">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ja-JP" dirty="0" smtClean="0">
                <a:solidFill>
                  <a:srgbClr val="336600"/>
                </a:solidFill>
                <a:latin typeface="Times Ext Roman" pitchFamily="18" charset="0"/>
              </a:rPr>
              <a:t>Thank you!</a:t>
            </a:r>
          </a:p>
        </p:txBody>
      </p:sp>
      <p:sp>
        <p:nvSpPr>
          <p:cNvPr id="40963" name="Rectangle 3"/>
          <p:cNvSpPr>
            <a:spLocks noGrp="1" noChangeArrowheads="1"/>
          </p:cNvSpPr>
          <p:nvPr>
            <p:ph type="body" idx="1"/>
          </p:nvPr>
        </p:nvSpPr>
        <p:spPr/>
        <p:txBody>
          <a:bodyPr/>
          <a:lstStyle/>
          <a:p>
            <a:pPr algn="ctr" eaLnBrk="1" hangingPunct="1">
              <a:buFontTx/>
              <a:buNone/>
            </a:pPr>
            <a:r>
              <a:rPr lang="ja-JP" altLang="en-US" sz="9600" dirty="0" smtClean="0">
                <a:solidFill>
                  <a:srgbClr val="000000"/>
                </a:solidFill>
                <a:latin typeface="Times New Roman" pitchFamily="18" charset="0"/>
                <a:ea typeface="KaiTi" pitchFamily="49" charset="-122"/>
              </a:rPr>
              <a:t>恕</a:t>
            </a:r>
            <a:endParaRPr lang="en-US" altLang="ja-JP" sz="9600" dirty="0" smtClean="0">
              <a:solidFill>
                <a:srgbClr val="000000"/>
              </a:solidFill>
              <a:latin typeface="Times New Roman" pitchFamily="18" charset="0"/>
              <a:ea typeface="KaiTi" pitchFamily="49" charset="-122"/>
            </a:endParaRPr>
          </a:p>
          <a:p>
            <a:pPr algn="ctr" eaLnBrk="1" hangingPunct="1">
              <a:buFontTx/>
              <a:buNone/>
            </a:pPr>
            <a:endParaRPr lang="en-US" altLang="ja-JP" sz="2400" dirty="0" smtClean="0">
              <a:solidFill>
                <a:srgbClr val="000000"/>
              </a:solidFill>
              <a:latin typeface="Times New Roman" pitchFamily="18" charset="0"/>
              <a:ea typeface="KaiTi" pitchFamily="49" charset="-122"/>
            </a:endParaRPr>
          </a:p>
          <a:p>
            <a:pPr algn="ctr" eaLnBrk="1" hangingPunct="1">
              <a:buFontTx/>
              <a:buNone/>
            </a:pPr>
            <a:endParaRPr lang="en-US" altLang="ja-JP" sz="2400" dirty="0">
              <a:solidFill>
                <a:srgbClr val="000000"/>
              </a:solidFill>
              <a:latin typeface="Times New Roman" pitchFamily="18" charset="0"/>
              <a:ea typeface="KaiTi" pitchFamily="49" charset="-122"/>
            </a:endParaRPr>
          </a:p>
          <a:p>
            <a:pPr algn="ctr" eaLnBrk="1" hangingPunct="1">
              <a:buFontTx/>
              <a:buNone/>
            </a:pPr>
            <a:endParaRPr lang="en-US" altLang="ja-JP" sz="2400" dirty="0">
              <a:solidFill>
                <a:srgbClr val="000000"/>
              </a:solidFill>
              <a:latin typeface="Times New Roman" pitchFamily="18" charset="0"/>
              <a:ea typeface="KaiTi" pitchFamily="49" charset="-122"/>
            </a:endParaRPr>
          </a:p>
          <a:p>
            <a:pPr algn="ctr" eaLnBrk="1" hangingPunct="1">
              <a:buNone/>
            </a:pPr>
            <a:r>
              <a:rPr lang="en-US" altLang="ja-JP" dirty="0" smtClean="0">
                <a:solidFill>
                  <a:srgbClr val="000000"/>
                </a:solidFill>
                <a:latin typeface="Times New Roman" pitchFamily="18" charset="0"/>
                <a:ea typeface="KaiTi" pitchFamily="49" charset="-122"/>
              </a:rPr>
              <a:t>[ “reciprocity”]</a:t>
            </a:r>
            <a:endParaRPr lang="ja-JP" altLang="en-US" dirty="0">
              <a:solidFill>
                <a:srgbClr val="000000"/>
              </a:solidFill>
              <a:latin typeface="Times New Roman" pitchFamily="18" charset="0"/>
              <a:ea typeface="KaiTi" pitchFamily="49" charset="-122"/>
            </a:endParaRPr>
          </a:p>
          <a:p>
            <a:pPr algn="ctr" eaLnBrk="1" hangingPunct="1">
              <a:buFontTx/>
              <a:buNone/>
            </a:pPr>
            <a:endParaRPr lang="en-US" altLang="ja-JP" sz="2400" dirty="0" smtClean="0">
              <a:solidFill>
                <a:srgbClr val="000000"/>
              </a:solidFill>
              <a:latin typeface="Times New Roman" pitchFamily="18" charset="0"/>
              <a:ea typeface="KaiTi" pitchFamily="49" charset="-122"/>
            </a:endParaRPr>
          </a:p>
          <a:p>
            <a:pPr algn="ctr" eaLnBrk="1" hangingPunct="1">
              <a:buFontTx/>
              <a:buNone/>
            </a:pPr>
            <a:endParaRPr lang="ja-JP" altLang="en-US" sz="2400" dirty="0" smtClean="0">
              <a:solidFill>
                <a:srgbClr val="000000"/>
              </a:solidFill>
              <a:latin typeface="Times New Roman" pitchFamily="18" charset="0"/>
              <a:ea typeface="KaiTi" pitchFamily="49"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p:cNvSpPr>
          <p:nvPr>
            <p:ph type="title" idx="429496729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z="3200" smtClean="0">
                <a:latin typeface="Times New Roman" pitchFamily="18" charset="0"/>
              </a:rPr>
              <a:t>Raben, continued:</a:t>
            </a:r>
            <a:br>
              <a:rPr lang="en-US" altLang="ja-JP" sz="3200" smtClean="0">
                <a:latin typeface="Times New Roman" pitchFamily="18" charset="0"/>
              </a:rPr>
            </a:br>
            <a:endParaRPr lang="en-US" altLang="ja-JP" sz="3200" smtClean="0">
              <a:latin typeface="Times New Roman" pitchFamily="18" charset="0"/>
            </a:endParaRPr>
          </a:p>
        </p:txBody>
      </p:sp>
      <p:sp>
        <p:nvSpPr>
          <p:cNvPr id="18435" name="Rectangle 3"/>
          <p:cNvSpPr>
            <a:spLocks noGrp="1"/>
          </p:cNvSpPr>
          <p:nvPr>
            <p:ph type="body" idx="4294967295"/>
          </p:nvPr>
        </p:nvSpPr>
        <p:spPr>
          <a:xfrm>
            <a:off x="468313" y="1873250"/>
            <a:ext cx="8218487" cy="4252913"/>
          </a:xfrm>
        </p:spPr>
        <p:txBody>
          <a:bodyPr/>
          <a:lstStyle/>
          <a:p>
            <a:pPr eaLnBrk="1" hangingPunct="1">
              <a:lnSpc>
                <a:spcPct val="90000"/>
              </a:lnSpc>
              <a:buFontTx/>
              <a:buNone/>
            </a:pPr>
            <a:r>
              <a:rPr lang="en-US" altLang="ja-JP" dirty="0" smtClean="0">
                <a:latin typeface="Times New Roman" pitchFamily="18" charset="0"/>
              </a:rPr>
              <a:t>“. . .And while Wikipedia probably contains a good deal of information regarding Digital Humanities, that information is so scattered among all the other types of information it contains, and is so subjected to random editing that it cannot be relied on for comprehensiveness, interconnectivity, or timelines</a:t>
            </a:r>
            <a:r>
              <a:rPr lang="en-US" altLang="ja-JP" b="1" dirty="0" smtClean="0">
                <a:latin typeface="Times New Roman" pitchFamily="18" charset="0"/>
              </a:rPr>
              <a:t>s</a:t>
            </a:r>
            <a:r>
              <a:rPr lang="en-US" altLang="ja-JP" dirty="0" smtClean="0">
                <a:latin typeface="Times New Roman" pitchFamily="18" charset="0"/>
              </a:rPr>
              <a:t>. . . ”</a:t>
            </a:r>
            <a:endParaRPr lang="en-US" altLang="ja-JP" sz="2800" i="1" dirty="0" smtClean="0">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p:cNvSpPr>
          <p:nvPr>
            <p:ph type="title" idx="429496729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z="3200" smtClean="0">
                <a:latin typeface="Times New Roman" pitchFamily="18" charset="0"/>
              </a:rPr>
              <a:t>Why Are There So Few Comprehensive “Field Reference Services”?</a:t>
            </a:r>
            <a:br>
              <a:rPr lang="en-US" altLang="ja-JP" sz="3200" smtClean="0">
                <a:latin typeface="Times New Roman" pitchFamily="18" charset="0"/>
              </a:rPr>
            </a:br>
            <a:endParaRPr lang="en-US" altLang="ja-JP" sz="3200" smtClean="0">
              <a:latin typeface="Times New Roman" pitchFamily="18" charset="0"/>
            </a:endParaRPr>
          </a:p>
        </p:txBody>
      </p:sp>
      <p:sp>
        <p:nvSpPr>
          <p:cNvPr id="20483" name="Rectangle 3"/>
          <p:cNvSpPr>
            <a:spLocks noGrp="1"/>
          </p:cNvSpPr>
          <p:nvPr>
            <p:ph type="body" idx="4294967295"/>
          </p:nvPr>
        </p:nvSpPr>
        <p:spPr>
          <a:xfrm>
            <a:off x="468313" y="1873250"/>
            <a:ext cx="8218487" cy="4252913"/>
          </a:xfrm>
        </p:spPr>
        <p:txBody>
          <a:bodyPr/>
          <a:lstStyle/>
          <a:p>
            <a:pPr eaLnBrk="1" hangingPunct="1"/>
            <a:r>
              <a:rPr lang="en-US" altLang="ja-JP" sz="2800" smtClean="0">
                <a:latin typeface="Times New Roman" pitchFamily="18" charset="0"/>
              </a:rPr>
              <a:t>Jaron Lanier: (</a:t>
            </a:r>
            <a:r>
              <a:rPr lang="en-US" altLang="ja-JP" sz="2800" i="1" smtClean="0">
                <a:latin typeface="Times New Roman" pitchFamily="18" charset="0"/>
              </a:rPr>
              <a:t>You Are Not A Gadget</a:t>
            </a:r>
            <a:r>
              <a:rPr lang="en-US" altLang="ja-JP" sz="2800" smtClean="0">
                <a:latin typeface="Times New Roman" pitchFamily="18" charset="0"/>
              </a:rPr>
              <a:t>) :</a:t>
            </a:r>
          </a:p>
          <a:p>
            <a:pPr eaLnBrk="1" hangingPunct="1"/>
            <a:r>
              <a:rPr lang="en-US" altLang="ja-JP" sz="2800" smtClean="0">
                <a:latin typeface="Times New Roman" pitchFamily="18" charset="0"/>
              </a:rPr>
              <a:t>Lanier tracked a broad range of scholarly reference web sites, and reported that virtually all of them either stopped growing, or disappeared entirely after the emergence of Google, Wikipedia, and related technologies. </a:t>
            </a:r>
            <a:endParaRPr lang="en-US" altLang="ja-JP" sz="2800" i="1" smtClean="0">
              <a:latin typeface="Times New Roman" pitchFamily="18" charset="0"/>
            </a:endParaRPr>
          </a:p>
          <a:p>
            <a:pPr eaLnBrk="1" hangingPunct="1">
              <a:buFontTx/>
              <a:buNone/>
            </a:pPr>
            <a:endParaRPr lang="en-US" altLang="ja-JP" sz="2800" smtClean="0">
              <a:latin typeface="Times New Roman" pitchFamily="18" charset="0"/>
            </a:endParaRPr>
          </a:p>
          <a:p>
            <a:pPr eaLnBrk="1" hangingPunct="1"/>
            <a:endParaRPr lang="en-US" altLang="ja-JP" sz="2400" i="1" smtClean="0">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ja-JP" sz="2800" b="1" dirty="0" smtClean="0">
                <a:solidFill>
                  <a:srgbClr val="336600"/>
                </a:solidFill>
                <a:latin typeface="Times New Roman" pitchFamily="18" charset="0"/>
                <a:cs typeface="Times New Roman" pitchFamily="18" charset="0"/>
              </a:rPr>
              <a:t>Introducing the Digital Dictionary of Buddhism (</a:t>
            </a:r>
            <a:r>
              <a:rPr lang="en-US" altLang="ja-JP" sz="2800" b="1" dirty="0" smtClean="0">
                <a:solidFill>
                  <a:srgbClr val="336600"/>
                </a:solidFill>
                <a:latin typeface="Times New Roman" pitchFamily="18" charset="0"/>
                <a:cs typeface="Times New Roman" pitchFamily="18" charset="0"/>
                <a:hlinkClick r:id="rId3"/>
              </a:rPr>
              <a:t>DDB</a:t>
            </a:r>
            <a:r>
              <a:rPr lang="en-US" altLang="ja-JP" sz="2800" b="1" dirty="0" smtClean="0">
                <a:solidFill>
                  <a:srgbClr val="336600"/>
                </a:solidFill>
                <a:latin typeface="Times New Roman" pitchFamily="18" charset="0"/>
                <a:cs typeface="Times New Roman" pitchFamily="18" charset="0"/>
              </a:rPr>
              <a:t>) (and companion CJKV-E Dictionary)</a:t>
            </a:r>
          </a:p>
        </p:txBody>
      </p:sp>
      <p:sp>
        <p:nvSpPr>
          <p:cNvPr id="22531" name="Rectangle 3"/>
          <p:cNvSpPr>
            <a:spLocks noGrp="1" noChangeArrowheads="1"/>
          </p:cNvSpPr>
          <p:nvPr>
            <p:ph type="body" idx="1"/>
          </p:nvPr>
        </p:nvSpPr>
        <p:spPr/>
        <p:txBody>
          <a:bodyPr/>
          <a:lstStyle/>
          <a:p>
            <a:pPr eaLnBrk="1" hangingPunct="1">
              <a:lnSpc>
                <a:spcPct val="90000"/>
              </a:lnSpc>
            </a:pPr>
            <a:r>
              <a:rPr lang="en-US" altLang="ja-JP" sz="2800" dirty="0" smtClean="0">
                <a:solidFill>
                  <a:srgbClr val="336600"/>
                </a:solidFill>
                <a:latin typeface="Times New Roman" pitchFamily="18" charset="0"/>
              </a:rPr>
              <a:t>The DDB is a . . .</a:t>
            </a:r>
          </a:p>
          <a:p>
            <a:pPr eaLnBrk="1" hangingPunct="1">
              <a:lnSpc>
                <a:spcPct val="90000"/>
              </a:lnSpc>
            </a:pPr>
            <a:r>
              <a:rPr lang="en-US" altLang="ja-JP" sz="2800" dirty="0" smtClean="0">
                <a:solidFill>
                  <a:srgbClr val="336600"/>
                </a:solidFill>
                <a:latin typeface="Times New Roman" pitchFamily="18" charset="0"/>
              </a:rPr>
              <a:t>Comprehensive (55,000 entries), collaborative, online reference work, edited by academic specialists in the field of Buddhist Studies.</a:t>
            </a:r>
          </a:p>
          <a:p>
            <a:pPr eaLnBrk="1" hangingPunct="1">
              <a:lnSpc>
                <a:spcPct val="90000"/>
              </a:lnSpc>
            </a:pPr>
            <a:r>
              <a:rPr lang="en-US" altLang="ja-JP" sz="2800" dirty="0" smtClean="0">
                <a:solidFill>
                  <a:srgbClr val="336600"/>
                </a:solidFill>
                <a:latin typeface="Times New Roman" pitchFamily="18" charset="0"/>
              </a:rPr>
              <a:t>Online since 1995, it achieved broad recognition as a leading field reference work around 2003.</a:t>
            </a:r>
          </a:p>
          <a:p>
            <a:pPr eaLnBrk="1" hangingPunct="1">
              <a:lnSpc>
                <a:spcPct val="90000"/>
              </a:lnSpc>
            </a:pPr>
            <a:r>
              <a:rPr lang="en-US" altLang="ja-JP" sz="2800" dirty="0" smtClean="0">
                <a:solidFill>
                  <a:srgbClr val="336600"/>
                </a:solidFill>
                <a:latin typeface="Times New Roman" pitchFamily="18" charset="0"/>
              </a:rPr>
              <a:t>Now cited </a:t>
            </a:r>
            <a:r>
              <a:rPr lang="en-US" altLang="ja-JP" sz="2800" dirty="0" smtClean="0">
                <a:solidFill>
                  <a:srgbClr val="336600"/>
                </a:solidFill>
                <a:latin typeface="Times New Roman" pitchFamily="18" charset="0"/>
              </a:rPr>
              <a:t>regularly </a:t>
            </a:r>
            <a:r>
              <a:rPr lang="en-US" altLang="ja-JP" sz="2800" dirty="0" smtClean="0">
                <a:solidFill>
                  <a:srgbClr val="336600"/>
                </a:solidFill>
                <a:latin typeface="Times New Roman" pitchFamily="18" charset="0"/>
              </a:rPr>
              <a:t>in scholarly works, and subscribed to by over </a:t>
            </a:r>
            <a:r>
              <a:rPr lang="en-US" altLang="ja-JP" sz="2800" dirty="0" smtClean="0">
                <a:solidFill>
                  <a:srgbClr val="336600"/>
                </a:solidFill>
                <a:latin typeface="Times New Roman" pitchFamily="18" charset="0"/>
                <a:hlinkClick r:id="rId4"/>
              </a:rPr>
              <a:t>40 major university libraries</a:t>
            </a:r>
            <a:endParaRPr lang="en-US" altLang="ja-JP" sz="2800" dirty="0" smtClean="0">
              <a:solidFill>
                <a:srgbClr val="336600"/>
              </a:solidFill>
              <a:latin typeface="Times New Roman" pitchFamily="18" charset="0"/>
            </a:endParaRPr>
          </a:p>
          <a:p>
            <a:pPr eaLnBrk="1" hangingPunct="1">
              <a:lnSpc>
                <a:spcPct val="90000"/>
              </a:lnSpc>
            </a:pPr>
            <a:r>
              <a:rPr lang="en-US" altLang="ja-JP" sz="2800" dirty="0" smtClean="0">
                <a:solidFill>
                  <a:srgbClr val="336600"/>
                </a:solidFill>
                <a:latin typeface="Times New Roman" pitchFamily="18" charset="0"/>
              </a:rPr>
              <a:t>Features state-of-the art backend technology seen in its (TEI-influenced)-XML, XSL, indexing, </a:t>
            </a:r>
            <a:r>
              <a:rPr lang="en-US" altLang="ja-JP" sz="2800" dirty="0" smtClean="0">
                <a:solidFill>
                  <a:srgbClr val="336600"/>
                </a:solidFill>
                <a:latin typeface="Times New Roman" pitchFamily="18" charset="0"/>
                <a:hlinkClick r:id="rId5"/>
              </a:rPr>
              <a:t>search and delivery functions</a:t>
            </a:r>
            <a:r>
              <a:rPr lang="en-US" altLang="ja-JP" sz="2800" dirty="0" smtClean="0">
                <a:solidFill>
                  <a:srgbClr val="336600"/>
                </a:solidFill>
                <a:latin typeface="Times New Roman" pitchFamily="18"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db-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146050"/>
            <a:ext cx="9467850" cy="71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libra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158750"/>
            <a:ext cx="8731250" cy="65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ja-JP" sz="3600" b="1" dirty="0" smtClean="0">
                <a:solidFill>
                  <a:schemeClr val="bg1"/>
                </a:solidFill>
                <a:latin typeface="Times New Roman" pitchFamily="18" charset="0"/>
                <a:cs typeface="Times New Roman" pitchFamily="18" charset="0"/>
              </a:rPr>
              <a:t>Usage by Scholars</a:t>
            </a:r>
          </a:p>
        </p:txBody>
      </p:sp>
      <p:sp>
        <p:nvSpPr>
          <p:cNvPr id="25603" name="Rectangle 3"/>
          <p:cNvSpPr>
            <a:spLocks noGrp="1" noChangeArrowheads="1"/>
          </p:cNvSpPr>
          <p:nvPr>
            <p:ph type="body" idx="1"/>
          </p:nvPr>
        </p:nvSpPr>
        <p:spPr/>
        <p:txBody>
          <a:bodyPr/>
          <a:lstStyle/>
          <a:p>
            <a:pPr eaLnBrk="1" hangingPunct="1"/>
            <a:r>
              <a:rPr lang="en-US" altLang="ja-JP" dirty="0" smtClean="0">
                <a:solidFill>
                  <a:srgbClr val="336600"/>
                </a:solidFill>
                <a:latin typeface="Times New Roman" pitchFamily="18" charset="0"/>
              </a:rPr>
              <a:t>Nowadays, the DDB is </a:t>
            </a:r>
            <a:r>
              <a:rPr lang="en-US" altLang="ja-JP" dirty="0" smtClean="0">
                <a:solidFill>
                  <a:srgbClr val="336600"/>
                </a:solidFill>
                <a:latin typeface="Times New Roman" pitchFamily="18" charset="0"/>
              </a:rPr>
              <a:t>used as a reference tool by students </a:t>
            </a:r>
            <a:r>
              <a:rPr lang="en-US" altLang="ja-JP" dirty="0" smtClean="0">
                <a:solidFill>
                  <a:srgbClr val="336600"/>
                </a:solidFill>
                <a:latin typeface="Times New Roman" pitchFamily="18" charset="0"/>
              </a:rPr>
              <a:t>studying Buddhism at such schools as </a:t>
            </a:r>
            <a:r>
              <a:rPr lang="en-US" altLang="ja-JP" dirty="0">
                <a:solidFill>
                  <a:srgbClr val="336600"/>
                </a:solidFill>
                <a:latin typeface="Times New Roman" pitchFamily="18" charset="0"/>
              </a:rPr>
              <a:t>Stanford, UC </a:t>
            </a:r>
            <a:r>
              <a:rPr lang="en-US" altLang="ja-JP" dirty="0" smtClean="0">
                <a:solidFill>
                  <a:srgbClr val="336600"/>
                </a:solidFill>
                <a:latin typeface="Times New Roman" pitchFamily="18" charset="0"/>
              </a:rPr>
              <a:t>Berkeley, UCLA, Harvard, Yale, </a:t>
            </a:r>
            <a:r>
              <a:rPr lang="en-US" altLang="ja-JP" dirty="0" err="1" smtClean="0">
                <a:solidFill>
                  <a:srgbClr val="336600"/>
                </a:solidFill>
                <a:latin typeface="Times New Roman" pitchFamily="18" charset="0"/>
              </a:rPr>
              <a:t>UVa</a:t>
            </a:r>
            <a:r>
              <a:rPr lang="en-US" altLang="ja-JP" dirty="0" smtClean="0">
                <a:solidFill>
                  <a:srgbClr val="336600"/>
                </a:solidFill>
                <a:latin typeface="Times New Roman" pitchFamily="18" charset="0"/>
              </a:rPr>
              <a:t>, Michigan, Princeton, Columbia, and virtually all other major universities in North America and Europe that have programs that include the study of Buddhism in a significant manner.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ja-JP" sz="3200" b="1" dirty="0" smtClean="0">
                <a:solidFill>
                  <a:schemeClr val="bg1"/>
                </a:solidFill>
                <a:latin typeface="Times New Roman" pitchFamily="18" charset="0"/>
                <a:cs typeface="Times New Roman" pitchFamily="18" charset="0"/>
              </a:rPr>
              <a:t>Collaboration by Scholars</a:t>
            </a:r>
          </a:p>
        </p:txBody>
      </p:sp>
      <p:sp>
        <p:nvSpPr>
          <p:cNvPr id="26627" name="Rectangle 3"/>
          <p:cNvSpPr>
            <a:spLocks noGrp="1" noChangeArrowheads="1"/>
          </p:cNvSpPr>
          <p:nvPr>
            <p:ph type="body" idx="1"/>
          </p:nvPr>
        </p:nvSpPr>
        <p:spPr/>
        <p:txBody>
          <a:bodyPr/>
          <a:lstStyle/>
          <a:p>
            <a:pPr eaLnBrk="1" hangingPunct="1"/>
            <a:r>
              <a:rPr lang="en-US" altLang="ja-JP" dirty="0" smtClean="0">
                <a:solidFill>
                  <a:srgbClr val="336600"/>
                </a:solidFill>
                <a:latin typeface="Times New Roman" pitchFamily="18" charset="0"/>
              </a:rPr>
              <a:t>Content is edited by more than 70 scholars, including a substantial contingent of noted field leaders, whose </a:t>
            </a:r>
            <a:r>
              <a:rPr lang="en-US" altLang="ja-JP" dirty="0" smtClean="0">
                <a:solidFill>
                  <a:srgbClr val="336600"/>
                </a:solidFill>
                <a:latin typeface="Times New Roman" pitchFamily="18" charset="0"/>
                <a:hlinkClick r:id="rId3"/>
              </a:rPr>
              <a:t>contributions</a:t>
            </a:r>
            <a:r>
              <a:rPr lang="en-US" altLang="ja-JP" dirty="0">
                <a:solidFill>
                  <a:srgbClr val="336600"/>
                </a:solidFill>
                <a:latin typeface="Times New Roman" pitchFamily="18" charset="0"/>
              </a:rPr>
              <a:t> </a:t>
            </a:r>
            <a:r>
              <a:rPr lang="en-US" altLang="ja-JP" dirty="0" smtClean="0">
                <a:solidFill>
                  <a:srgbClr val="336600"/>
                </a:solidFill>
                <a:latin typeface="Times New Roman" pitchFamily="18" charset="0"/>
              </a:rPr>
              <a:t>are clearly documented and displayed.</a:t>
            </a:r>
          </a:p>
          <a:p>
            <a:pPr eaLnBrk="1" hangingPunct="1"/>
            <a:r>
              <a:rPr lang="en-US" altLang="ja-JP" dirty="0" smtClean="0">
                <a:solidFill>
                  <a:srgbClr val="336600"/>
                </a:solidFill>
                <a:latin typeface="Times New Roman" pitchFamily="18" charset="0"/>
              </a:rPr>
              <a:t>The technical structure and function of the DDB is administered by specialists in XML and related technologies, with the primary framework and delivery handled by Michael </a:t>
            </a:r>
            <a:r>
              <a:rPr lang="en-US" altLang="ja-JP" dirty="0" smtClean="0">
                <a:solidFill>
                  <a:srgbClr val="336600"/>
                </a:solidFill>
                <a:latin typeface="Times New Roman" pitchFamily="18" charset="0"/>
              </a:rPr>
              <a:t>Beddow.</a:t>
            </a:r>
            <a:endParaRPr lang="en-US" altLang="ja-JP" dirty="0" smtClean="0">
              <a:solidFill>
                <a:srgbClr val="336600"/>
              </a:solidFill>
              <a:latin typeface="Times New Roman" pitchFamily="18" charset="0"/>
            </a:endParaRPr>
          </a:p>
          <a:p>
            <a:pPr eaLnBrk="1" hangingPunct="1"/>
            <a:endParaRPr lang="en-US" altLang="ja-JP" dirty="0" smtClean="0">
              <a:solidFill>
                <a:srgbClr val="336600"/>
              </a:solidFill>
              <a:latin typeface="Times New Roman" pitchFamily="18" charset="0"/>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1" u="none" strike="noStrike" cap="none" normalizeH="0" baseline="0" smtClean="0">
            <a:ln>
              <a:noFill/>
            </a:ln>
            <a:solidFill>
              <a:srgbClr val="336600"/>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1" u="none" strike="noStrike" cap="none" normalizeH="0" baseline="0" smtClean="0">
            <a:ln>
              <a:noFill/>
            </a:ln>
            <a:solidFill>
              <a:srgbClr val="336600"/>
            </a:solidFill>
            <a:effectLst/>
            <a:latin typeface="Arial" charset="0"/>
            <a:ea typeface="ＭＳ Ｐゴシック" pitchFamily="50"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雪藤">
  <a:themeElements>
    <a:clrScheme name="雪藤">
      <a:dk1>
        <a:sysClr val="windowText" lastClr="000000"/>
      </a:dk1>
      <a:lt1>
        <a:sysClr val="window" lastClr="FFFFFF"/>
      </a:lt1>
      <a:dk2>
        <a:srgbClr val="000049"/>
      </a:dk2>
      <a:lt2>
        <a:srgbClr val="E3E8FF"/>
      </a:lt2>
      <a:accent1>
        <a:srgbClr val="947098"/>
      </a:accent1>
      <a:accent2>
        <a:srgbClr val="809E90"/>
      </a:accent2>
      <a:accent3>
        <a:srgbClr val="7574AC"/>
      </a:accent3>
      <a:accent4>
        <a:srgbClr val="A4715D"/>
      </a:accent4>
      <a:accent5>
        <a:srgbClr val="9E9E78"/>
      </a:accent5>
      <a:accent6>
        <a:srgbClr val="6079A4"/>
      </a:accent6>
      <a:hlink>
        <a:srgbClr val="0000FF"/>
      </a:hlink>
      <a:folHlink>
        <a:srgbClr val="800080"/>
      </a:folHlink>
    </a:clrScheme>
    <a:fontScheme name="雪藤">
      <a:majorFont>
        <a:latin typeface="Bookman Old Style"/>
        <a:ea typeface=""/>
        <a:cs typeface=""/>
        <a:font script="Jpan" typeface="HGP明朝E"/>
        <a:font script="Hang" typeface="돋움"/>
        <a:font script="Hans" typeface="黑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雪藤">
      <a:fillStyleLst>
        <a:solidFill>
          <a:schemeClr val="phClr">
            <a:tint val="100000"/>
          </a:schemeClr>
        </a:solidFill>
        <a:gradFill>
          <a:gsLst>
            <a:gs pos="0">
              <a:schemeClr val="phClr">
                <a:sat val="13000"/>
                <a:lum val="79000"/>
              </a:schemeClr>
            </a:gs>
            <a:gs pos="100000">
              <a:schemeClr val="phClr">
                <a:sat val="100000"/>
                <a:lum val="95000"/>
              </a:schemeClr>
            </a:gs>
          </a:gsLst>
          <a:lin ang="5400000" scaled="1"/>
        </a:gradFill>
        <a:blipFill>
          <a:blip xmlns:r="http://schemas.openxmlformats.org/officeDocument/2006/relationships" r:embed="rId1">
            <a:duotone>
              <a:srgbClr val="FFFFFF"/>
              <a:schemeClr val="phClr">
                <a:tint val="100000"/>
              </a:schemeClr>
            </a:duotone>
          </a:blip>
        </a:blipFill>
      </a:fillStyleLst>
      <a:lnStyleLst>
        <a:ln w="9525">
          <a:solidFill>
            <a:schemeClr val="phClr">
              <a:alpha val="100000"/>
            </a:schemeClr>
          </a:solidFill>
          <a:prstDash val="solid"/>
        </a:ln>
        <a:ln w="12700">
          <a:solidFill>
            <a:schemeClr val="phClr">
              <a:alpha val="100000"/>
            </a:schemeClr>
          </a:solidFill>
          <a:prstDash val="solid"/>
        </a:ln>
        <a:ln w="38100">
          <a:solidFill>
            <a:schemeClr val="phClr">
              <a:alpha val="100000"/>
            </a:schemeClr>
          </a:solidFill>
          <a:prstDash val="solid"/>
        </a:ln>
      </a:lnStyleLst>
      <a:effectStyleLst>
        <a:effectStyle>
          <a:effectLst/>
        </a:effectStyle>
        <a:effectStyle>
          <a:effectLst>
            <a:glow rad="101600">
              <a:schemeClr val="phClr">
                <a:alpha val="10000"/>
              </a:schemeClr>
            </a:glow>
            <a:outerShdw blurRad="50800" dist="50800" dir="5400000" algn="tl">
              <a:srgbClr val="7D7D7D">
                <a:alpha val="65000"/>
              </a:srgbClr>
            </a:outerShdw>
          </a:effectLst>
          <a:scene3d>
            <a:camera prst="perspectiveFront"/>
            <a:lightRig rig="threePt" dir="t">
              <a:rot lat="0" lon="0" rev="18900000"/>
            </a:lightRig>
          </a:scene3d>
          <a:sp3d/>
        </a:effectStyle>
        <a:effectStyle>
          <a:effectLst>
            <a:glow rad="101600">
              <a:schemeClr val="phClr">
                <a:alpha val="15000"/>
              </a:schemeClr>
            </a:glow>
            <a:outerShdw blurRad="50800" dist="50800" dir="5400000" algn="tl">
              <a:srgbClr val="7D7D7D">
                <a:alpha val="65000"/>
              </a:srgbClr>
            </a:outerShdw>
          </a:effectLst>
          <a:scene3d>
            <a:camera prst="perspectiveFront" fov="0"/>
            <a:lightRig rig="glow" dir="t">
              <a:rot lat="0" lon="0" rev="2700000"/>
            </a:lightRig>
          </a:scene3d>
          <a:sp3d>
            <a:bevelT w="342900" h="38100" prst="softRound"/>
            <a:bevelB w="342900" h="38100" prst="softRound"/>
            <a:contourClr>
              <a:srgbClr val="000000"/>
            </a:contourClr>
          </a:sp3d>
        </a:effectStyle>
      </a:effectStyleLst>
      <a:bgFillStyleLst>
        <a:solidFill>
          <a:schemeClr val="phClr">
            <a:tint val="100000"/>
          </a:schemeClr>
        </a:solidFill>
        <a:gradFill>
          <a:gsLst>
            <a:gs pos="0">
              <a:schemeClr val="phClr">
                <a:sat val="0"/>
                <a:lum val="100000"/>
              </a:schemeClr>
            </a:gs>
            <a:gs pos="100000">
              <a:schemeClr val="phClr">
                <a:sat val="100000"/>
                <a:lum val="90000"/>
              </a:schemeClr>
            </a:gs>
          </a:gsLst>
          <a:lin ang="16200000" scaled="1"/>
        </a:gradFill>
        <a:blipFill rotWithShape="0">
          <a:blip xmlns:r="http://schemas.openxmlformats.org/officeDocument/2006/relationships" r:embed="rId2">
            <a:duotone>
              <a:schemeClr val="phClr">
                <a:shade val="28000"/>
                <a:satMod val="250000"/>
              </a:schemeClr>
              <a:schemeClr val="phClr">
                <a:tint val="92350"/>
                <a:satMod val="150000"/>
              </a:schemeClr>
            </a:duotone>
          </a:blip>
          <a:srcRect/>
          <a:stretch>
            <a:fillRect/>
          </a:stretch>
        </a:blipFill>
      </a:bgFillStyleLst>
    </a:fmtScheme>
  </a:themeElements>
  <a:objectDefaults/>
  <a:extraClrSchemeLst/>
</a:theme>
</file>

<file path=ppt/theme/theme3.xml><?xml version="1.0" encoding="utf-8"?>
<a:theme xmlns:a="http://schemas.openxmlformats.org/drawingml/2006/main" name="2_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1" u="none" strike="noStrike" cap="none" normalizeH="0" baseline="0" smtClean="0">
            <a:ln>
              <a:noFill/>
            </a:ln>
            <a:solidFill>
              <a:srgbClr val="336600"/>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1" u="none" strike="noStrike" cap="none" normalizeH="0" baseline="0" smtClean="0">
            <a:ln>
              <a:noFill/>
            </a:ln>
            <a:solidFill>
              <a:srgbClr val="336600"/>
            </a:solidFill>
            <a:effectLst/>
            <a:latin typeface="Arial" charset="0"/>
            <a:ea typeface="ＭＳ Ｐゴシック" pitchFamily="50"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1725</TotalTime>
  <Words>1902</Words>
  <Application>Microsoft Office PowerPoint</Application>
  <PresentationFormat>画面に合わせる (4:3)</PresentationFormat>
  <Paragraphs>104</Paragraphs>
  <Slides>20</Slides>
  <Notes>20</Notes>
  <HiddenSlides>0</HiddenSlides>
  <MMClips>0</MMClips>
  <ScaleCrop>false</ScaleCrop>
  <HeadingPairs>
    <vt:vector size="4" baseType="variant">
      <vt:variant>
        <vt:lpstr>テーマ</vt:lpstr>
      </vt:variant>
      <vt:variant>
        <vt:i4>3</vt:i4>
      </vt:variant>
      <vt:variant>
        <vt:lpstr>スライド タイトル</vt:lpstr>
      </vt:variant>
      <vt:variant>
        <vt:i4>20</vt:i4>
      </vt:variant>
    </vt:vector>
  </HeadingPairs>
  <TitlesOfParts>
    <vt:vector size="23" baseType="lpstr">
      <vt:lpstr>Default Design</vt:lpstr>
      <vt:lpstr>1_雪藤</vt:lpstr>
      <vt:lpstr>2_Default Design</vt:lpstr>
      <vt:lpstr>The Digital Dictionary of Buddhism [DDB]: A Model for the Sustainable Development of a Collaborative, Field-wide Web Reference Service </vt:lpstr>
      <vt:lpstr>Why Are There So Few Comprehensive “Field Reference Services”? </vt:lpstr>
      <vt:lpstr>Raben, continued: </vt:lpstr>
      <vt:lpstr>Why Are There So Few Comprehensive “Field Reference Services”? </vt:lpstr>
      <vt:lpstr>Introducing the Digital Dictionary of Buddhism (DDB) (and companion CJKV-E Dictionary)</vt:lpstr>
      <vt:lpstr>PowerPoint プレゼンテーション</vt:lpstr>
      <vt:lpstr>PowerPoint プレゼンテーション</vt:lpstr>
      <vt:lpstr>Usage by Scholars</vt:lpstr>
      <vt:lpstr>Collaboration by Scholars</vt:lpstr>
      <vt:lpstr>PowerPoint プレゼンテーション</vt:lpstr>
      <vt:lpstr>Early Developments </vt:lpstr>
      <vt:lpstr>Building of Critical Mass </vt:lpstr>
      <vt:lpstr>What? No Contributions? </vt:lpstr>
      <vt:lpstr>Getting Mean: Carrot/Stick Access Policies</vt:lpstr>
      <vt:lpstr>“If you want full access, you have to contribute, one way or another”</vt:lpstr>
      <vt:lpstr>The final critical element: broadcasting credit</vt:lpstr>
      <vt:lpstr>Major Leap Forward: Interoperation with SAT Online Text Database </vt:lpstr>
      <vt:lpstr>PowerPoint プレゼンテーション</vt:lpstr>
      <vt:lpstr>Is this Model Replicable? Basic Requirements </vt:lpstr>
      <vt:lpstr>Thank you!</vt:lpstr>
    </vt:vector>
  </TitlesOfParts>
  <Company>TGU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デジタルテキストでできること</dc:title>
  <dc:creator>Charles Muller</dc:creator>
  <cp:lastModifiedBy>cmuller</cp:lastModifiedBy>
  <cp:revision>102</cp:revision>
  <dcterms:created xsi:type="dcterms:W3CDTF">2007-07-23T15:43:39Z</dcterms:created>
  <dcterms:modified xsi:type="dcterms:W3CDTF">2011-06-25T07:30:05Z</dcterms:modified>
</cp:coreProperties>
</file>